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8" r:id="rId3"/>
    <p:sldId id="279" r:id="rId4"/>
    <p:sldId id="265" r:id="rId5"/>
    <p:sldId id="270" r:id="rId6"/>
    <p:sldId id="257" r:id="rId7"/>
    <p:sldId id="258" r:id="rId8"/>
    <p:sldId id="259" r:id="rId9"/>
    <p:sldId id="260" r:id="rId10"/>
    <p:sldId id="266" r:id="rId11"/>
    <p:sldId id="263" r:id="rId12"/>
    <p:sldId id="264" r:id="rId13"/>
    <p:sldId id="262" r:id="rId14"/>
    <p:sldId id="267" r:id="rId15"/>
    <p:sldId id="268" r:id="rId16"/>
    <p:sldId id="269" r:id="rId17"/>
    <p:sldId id="277" r:id="rId18"/>
    <p:sldId id="280" r:id="rId19"/>
    <p:sldId id="27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526" autoAdjust="0"/>
  </p:normalViewPr>
  <p:slideViewPr>
    <p:cSldViewPr snapToGrid="0">
      <p:cViewPr varScale="1">
        <p:scale>
          <a:sx n="55" d="100"/>
          <a:sy n="55" d="100"/>
        </p:scale>
        <p:origin x="109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D6791-FC6A-4698-8950-A14339CB51DA}"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65CA6-3136-48DF-A12D-6D9B1326E061}" type="slidenum">
              <a:rPr lang="en-US" smtClean="0"/>
              <a:t>‹#›</a:t>
            </a:fld>
            <a:endParaRPr lang="en-US"/>
          </a:p>
        </p:txBody>
      </p:sp>
    </p:spTree>
    <p:extLst>
      <p:ext uri="{BB962C8B-B14F-4D97-AF65-F5344CB8AC3E}">
        <p14:creationId xmlns:p14="http://schemas.microsoft.com/office/powerpoint/2010/main" val="2177671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https://www.artspace.com/magazine/interviews_features/meet_the_artist/bosco_sodi_interview-52246</a:t>
            </a:r>
          </a:p>
        </p:txBody>
      </p:sp>
      <p:sp>
        <p:nvSpPr>
          <p:cNvPr id="4" name="Slide Number Placeholder 3"/>
          <p:cNvSpPr>
            <a:spLocks noGrp="1"/>
          </p:cNvSpPr>
          <p:nvPr>
            <p:ph type="sldNum" sz="quarter" idx="5"/>
          </p:nvPr>
        </p:nvSpPr>
        <p:spPr/>
        <p:txBody>
          <a:bodyPr/>
          <a:lstStyle/>
          <a:p>
            <a:fld id="{A2F65CA6-3136-48DF-A12D-6D9B1326E061}" type="slidenum">
              <a:rPr lang="en-US" smtClean="0"/>
              <a:t>1</a:t>
            </a:fld>
            <a:endParaRPr lang="en-US"/>
          </a:p>
        </p:txBody>
      </p:sp>
    </p:spTree>
    <p:extLst>
      <p:ext uri="{BB962C8B-B14F-4D97-AF65-F5344CB8AC3E}">
        <p14:creationId xmlns:p14="http://schemas.microsoft.com/office/powerpoint/2010/main" val="2050791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Close-up from </a:t>
            </a:r>
            <a:r>
              <a:rPr lang="en-US" b="0" i="0" cap="all" dirty="0">
                <a:solidFill>
                  <a:srgbClr val="000000"/>
                </a:solidFill>
                <a:effectLst/>
                <a:latin typeface="Brandon-Grotesque"/>
              </a:rPr>
              <a:t>BOSCO SODI’s, </a:t>
            </a:r>
            <a:r>
              <a:rPr lang="en-US" b="0" i="1" dirty="0">
                <a:solidFill>
                  <a:srgbClr val="000000"/>
                </a:solidFill>
                <a:effectLst/>
                <a:latin typeface="Zesta-ita"/>
              </a:rPr>
              <a:t>Untitled</a:t>
            </a:r>
            <a:r>
              <a:rPr lang="en-US" b="0" i="0" dirty="0">
                <a:solidFill>
                  <a:srgbClr val="000000"/>
                </a:solidFill>
                <a:effectLst/>
                <a:latin typeface="Zesta-ita"/>
              </a:rPr>
              <a:t>, </a:t>
            </a:r>
            <a:r>
              <a:rPr lang="en-US" b="0" i="0" dirty="0">
                <a:solidFill>
                  <a:srgbClr val="000000"/>
                </a:solidFill>
                <a:effectLst/>
                <a:latin typeface="Brandon-Grotesque"/>
              </a:rPr>
              <a:t>2019</a:t>
            </a: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10</a:t>
            </a:fld>
            <a:endParaRPr lang="en-US"/>
          </a:p>
        </p:txBody>
      </p:sp>
    </p:spTree>
    <p:extLst>
      <p:ext uri="{BB962C8B-B14F-4D97-AF65-F5344CB8AC3E}">
        <p14:creationId xmlns:p14="http://schemas.microsoft.com/office/powerpoint/2010/main" val="375308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11</a:t>
            </a:fld>
            <a:endParaRPr lang="en-US"/>
          </a:p>
        </p:txBody>
      </p:sp>
    </p:spTree>
    <p:extLst>
      <p:ext uri="{BB962C8B-B14F-4D97-AF65-F5344CB8AC3E}">
        <p14:creationId xmlns:p14="http://schemas.microsoft.com/office/powerpoint/2010/main" val="416008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solidFill>
                  <a:srgbClr val="000000"/>
                </a:solidFill>
                <a:latin typeface="Calibri" panose="020F0502020204030204" pitchFamily="34" charset="0"/>
              </a:rPr>
              <a:t>Vers </a:t>
            </a:r>
            <a:r>
              <a:rPr lang="en-US" sz="1800" b="0" i="1" u="none" strike="noStrike" baseline="0" dirty="0" err="1">
                <a:solidFill>
                  <a:srgbClr val="000000"/>
                </a:solidFill>
                <a:latin typeface="Calibri" panose="020F0502020204030204" pitchFamily="34" charset="0"/>
              </a:rPr>
              <a:t>l’Espagne</a:t>
            </a:r>
            <a:r>
              <a:rPr lang="en-US" sz="1800" b="0" i="1" u="none" strike="noStrike" baseline="0" dirty="0">
                <a:solidFill>
                  <a:srgbClr val="000000"/>
                </a:solidFill>
                <a:latin typeface="Calibri" panose="020F0502020204030204" pitchFamily="34" charset="0"/>
              </a:rPr>
              <a:t> Branch</a:t>
            </a:r>
            <a:r>
              <a:rPr lang="en-US" sz="1800" b="0" i="0" u="none" strike="noStrike" baseline="0" dirty="0">
                <a:solidFill>
                  <a:srgbClr val="000000"/>
                </a:solidFill>
                <a:latin typeface="Calibri" panose="020F0502020204030204" pitchFamily="34" charset="0"/>
              </a:rPr>
              <a:t>, 2019 </a:t>
            </a:r>
          </a:p>
          <a:p>
            <a:r>
              <a:rPr lang="en-US" sz="1800" b="0" i="0" u="none" strike="noStrike" baseline="0" dirty="0">
                <a:solidFill>
                  <a:srgbClr val="000000"/>
                </a:solidFill>
                <a:latin typeface="Calibri" panose="020F0502020204030204" pitchFamily="34" charset="0"/>
              </a:rPr>
              <a:t>pigment on </a:t>
            </a:r>
            <a:r>
              <a:rPr lang="en-US" sz="1800" b="0" i="0" u="none" strike="noStrike" baseline="0" dirty="0" err="1">
                <a:solidFill>
                  <a:srgbClr val="000000"/>
                </a:solidFill>
                <a:latin typeface="Calibri" panose="020F0502020204030204" pitchFamily="34" charset="0"/>
              </a:rPr>
              <a:t>Dibond</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30.48 x 21.59 cm </a:t>
            </a:r>
          </a:p>
          <a:p>
            <a:r>
              <a:rPr lang="en-US" sz="1800" b="0" i="0" u="none" strike="noStrike" baseline="0" dirty="0">
                <a:solidFill>
                  <a:srgbClr val="000000"/>
                </a:solidFill>
                <a:latin typeface="Calibri" panose="020F0502020204030204" pitchFamily="34" charset="0"/>
              </a:rPr>
              <a:t>12 x 8 ½ in. 	</a:t>
            </a:r>
          </a:p>
          <a:p>
            <a:r>
              <a:rPr lang="en-US" sz="1800" b="0" i="0" u="none" strike="noStrike" baseline="0" dirty="0">
                <a:solidFill>
                  <a:srgbClr val="000000"/>
                </a:solidFill>
                <a:latin typeface="Calibri" panose="020F0502020204030204" pitchFamily="34" charset="0"/>
              </a:rPr>
              <a:t>Clay 	</a:t>
            </a:r>
          </a:p>
          <a:p>
            <a:r>
              <a:rPr lang="en-US" sz="1800" b="0" i="0" u="none" strike="noStrike" baseline="0" dirty="0">
                <a:solidFill>
                  <a:srgbClr val="000000"/>
                </a:solidFill>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13</a:t>
            </a:fld>
            <a:endParaRPr lang="en-US"/>
          </a:p>
        </p:txBody>
      </p:sp>
    </p:spTree>
    <p:extLst>
      <p:ext uri="{BB962C8B-B14F-4D97-AF65-F5344CB8AC3E}">
        <p14:creationId xmlns:p14="http://schemas.microsoft.com/office/powerpoint/2010/main" val="2963375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https://www.kasmingallery.com/exhibition/bosco-sodi--vers-lespagne/showroom</a:t>
            </a:r>
          </a:p>
          <a:p>
            <a:endParaRPr lang="en-US" dirty="0"/>
          </a:p>
          <a:p>
            <a:r>
              <a:rPr lang="en-US" dirty="0"/>
              <a:t>Bosco Sodi in his Red Hook Studio.</a:t>
            </a:r>
          </a:p>
          <a:p>
            <a:endParaRPr lang="en-US" dirty="0"/>
          </a:p>
          <a:p>
            <a:r>
              <a:rPr lang="en-US" b="0" i="0" dirty="0">
                <a:solidFill>
                  <a:srgbClr val="000000"/>
                </a:solidFill>
                <a:effectLst/>
                <a:latin typeface="Versailles"/>
              </a:rPr>
              <a:t>“Sodi mixes raw pigment with sawdust, wood, pulp, natural fibers, and glue to create the dense surfaces of the monochrome paintings. As the layers of material dry, structures form without the guidance or intervention of the artist. These fissured ‘landscapes’ are both products of the artist’s creative process and the unpredictable and chance in nature.” [Source: https://www.kasmingallery.com/artist/bosco-sodi] </a:t>
            </a:r>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14</a:t>
            </a:fld>
            <a:endParaRPr lang="en-US"/>
          </a:p>
        </p:txBody>
      </p:sp>
    </p:spTree>
    <p:extLst>
      <p:ext uri="{BB962C8B-B14F-4D97-AF65-F5344CB8AC3E}">
        <p14:creationId xmlns:p14="http://schemas.microsoft.com/office/powerpoint/2010/main" val="3187584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Versailles"/>
              </a:rPr>
              <a:t>Source: https://www.axel-vervoordt.com/gallery/artists/bosco-sodi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Versaill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Versailles"/>
              </a:rPr>
              <a:t>Image source: https://www.cobosocial.com/dossiers/five-encounters-with-antoni-tapies-by-bosco-sodi</a:t>
            </a: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16</a:t>
            </a:fld>
            <a:endParaRPr lang="en-US"/>
          </a:p>
        </p:txBody>
      </p:sp>
    </p:spTree>
    <p:extLst>
      <p:ext uri="{BB962C8B-B14F-4D97-AF65-F5344CB8AC3E}">
        <p14:creationId xmlns:p14="http://schemas.microsoft.com/office/powerpoint/2010/main" val="2967911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https://ocula.com/artists/bosco-sodi/</a:t>
            </a:r>
          </a:p>
          <a:p>
            <a:endParaRPr lang="en-US" dirty="0"/>
          </a:p>
          <a:p>
            <a:r>
              <a:rPr lang="en-US" b="0" i="0" dirty="0">
                <a:solidFill>
                  <a:srgbClr val="000000"/>
                </a:solidFill>
                <a:effectLst/>
                <a:latin typeface="TiemposText-Regular"/>
              </a:rPr>
              <a:t>The dense materiality of Sodi's paintings is achieved by his use of a mixture of pigments, pulp, sawdust, and glue that he applies to the canvas by hand, building layer upon layer. Once done, the paintings are left to dry over the course of three to five weeks; during this period, the thick surface cracks and hardens in unpredictable ways, thus creating a unique texture for each work.</a:t>
            </a:r>
            <a:endParaRPr lang="en-US" dirty="0"/>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17</a:t>
            </a:fld>
            <a:endParaRPr lang="en-US"/>
          </a:p>
        </p:txBody>
      </p:sp>
    </p:spTree>
    <p:extLst>
      <p:ext uri="{BB962C8B-B14F-4D97-AF65-F5344CB8AC3E}">
        <p14:creationId xmlns:p14="http://schemas.microsoft.com/office/powerpoint/2010/main" val="4161789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Gotham A"/>
              </a:rPr>
              <a:t>Bosco Sodi’s palapa-style studio at Casa Wabi features concrete walls topped by a traditional thatched roof, a design conceived by Pritzker Prize–winning architect </a:t>
            </a:r>
            <a:r>
              <a:rPr lang="en-US" b="0" i="0" dirty="0" err="1">
                <a:solidFill>
                  <a:srgbClr val="000000"/>
                </a:solidFill>
                <a:effectLst/>
                <a:latin typeface="Gotham A"/>
              </a:rPr>
              <a:t>Tadao</a:t>
            </a:r>
            <a:r>
              <a:rPr lang="en-US" b="0" i="0" dirty="0">
                <a:solidFill>
                  <a:srgbClr val="000000"/>
                </a:solidFill>
                <a:effectLst/>
                <a:latin typeface="Gotham A"/>
              </a:rPr>
              <a:t> Ando. </a:t>
            </a:r>
          </a:p>
          <a:p>
            <a:pPr algn="l"/>
            <a:r>
              <a:rPr lang="en-US" b="0" i="0" dirty="0">
                <a:solidFill>
                  <a:srgbClr val="000000"/>
                </a:solidFill>
                <a:effectLst/>
                <a:latin typeface="Gotham A"/>
              </a:rPr>
              <a:t>When the COVID-19 pandemic hit, </a:t>
            </a:r>
            <a:r>
              <a:rPr lang="en-US" b="0" i="0" dirty="0" err="1">
                <a:solidFill>
                  <a:srgbClr val="000000"/>
                </a:solidFill>
                <a:effectLst/>
                <a:latin typeface="Gotham A"/>
              </a:rPr>
              <a:t>Sodi</a:t>
            </a:r>
            <a:r>
              <a:rPr lang="en-US" b="0" i="0" dirty="0">
                <a:solidFill>
                  <a:srgbClr val="000000"/>
                </a:solidFill>
                <a:effectLst/>
                <a:latin typeface="Gotham A"/>
              </a:rPr>
              <a:t> moved with his wife and 3 children to this location and spent much of the time in quarantine here.</a:t>
            </a:r>
          </a:p>
          <a:p>
            <a:pPr algn="l"/>
            <a:endParaRPr lang="en-US" b="0" i="0" dirty="0">
              <a:solidFill>
                <a:srgbClr val="000000"/>
              </a:solidFill>
              <a:effectLst/>
              <a:latin typeface="Gotham A"/>
            </a:endParaRPr>
          </a:p>
          <a:p>
            <a:r>
              <a:rPr lang="en-US" b="0" i="0" cap="all" dirty="0">
                <a:solidFill>
                  <a:srgbClr val="000000"/>
                </a:solidFill>
                <a:effectLst/>
                <a:latin typeface="Gotham A"/>
              </a:rPr>
              <a:t>PHOTO: Douglas Friedman</a:t>
            </a:r>
          </a:p>
          <a:p>
            <a:r>
              <a:rPr lang="en-US" dirty="0"/>
              <a:t>Image source: https://galeriemagazine.com/bosco-sodi-quarantine-art-mexico/</a:t>
            </a: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18</a:t>
            </a:fld>
            <a:endParaRPr lang="en-US"/>
          </a:p>
        </p:txBody>
      </p:sp>
    </p:spTree>
    <p:extLst>
      <p:ext uri="{BB962C8B-B14F-4D97-AF65-F5344CB8AC3E}">
        <p14:creationId xmlns:p14="http://schemas.microsoft.com/office/powerpoint/2010/main" val="201439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https://sketchplanations.com/wabi-sabi</a:t>
            </a: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19</a:t>
            </a:fld>
            <a:endParaRPr lang="en-US"/>
          </a:p>
        </p:txBody>
      </p:sp>
    </p:spTree>
    <p:extLst>
      <p:ext uri="{BB962C8B-B14F-4D97-AF65-F5344CB8AC3E}">
        <p14:creationId xmlns:p14="http://schemas.microsoft.com/office/powerpoint/2010/main" val="2252279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source: http://www.artnet.com/artists/Bosco-Sodi/ </a:t>
            </a:r>
          </a:p>
          <a:p>
            <a:endParaRPr lang="en-US" b="0" i="0" dirty="0">
              <a:solidFill>
                <a:srgbClr val="000000"/>
              </a:solidFill>
              <a:effectLst/>
              <a:latin typeface="Versailles"/>
            </a:endParaRPr>
          </a:p>
          <a:p>
            <a:endParaRPr lang="en-US" b="0" i="0" dirty="0">
              <a:solidFill>
                <a:srgbClr val="000000"/>
              </a:solidFill>
              <a:effectLst/>
              <a:latin typeface="Versailles"/>
            </a:endParaRP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20</a:t>
            </a:fld>
            <a:endParaRPr lang="en-US"/>
          </a:p>
        </p:txBody>
      </p:sp>
    </p:spTree>
    <p:extLst>
      <p:ext uri="{BB962C8B-B14F-4D97-AF65-F5344CB8AC3E}">
        <p14:creationId xmlns:p14="http://schemas.microsoft.com/office/powerpoint/2010/main" val="190511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https://www.alminerech.com/artists/5558-antoni-tapies</a:t>
            </a:r>
          </a:p>
          <a:p>
            <a:endParaRPr lang="en-US" dirty="0"/>
          </a:p>
          <a:p>
            <a:r>
              <a:rPr lang="en-US" dirty="0"/>
              <a:t>Quote source: https://www.cobosocial.com/dossiers/five-encounters-with-antoni-tapies-by-bosco-sodi/</a:t>
            </a: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2</a:t>
            </a:fld>
            <a:endParaRPr lang="en-US"/>
          </a:p>
        </p:txBody>
      </p:sp>
    </p:spTree>
    <p:extLst>
      <p:ext uri="{BB962C8B-B14F-4D97-AF65-F5344CB8AC3E}">
        <p14:creationId xmlns:p14="http://schemas.microsoft.com/office/powerpoint/2010/main" val="111529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Tàpies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is an important Spanish (Catalan) artist whose work deeply influenced the young Bosco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Sodi</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years before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Sodi</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knew he would devote his life to art.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Image source: https://www.artforum.com/print/201206/antoni-tapies-31079</a:t>
            </a:r>
          </a:p>
          <a:p>
            <a:r>
              <a:rPr lang="en-US" b="0" i="0" dirty="0">
                <a:solidFill>
                  <a:srgbClr val="000000"/>
                </a:solidFill>
                <a:effectLst/>
                <a:latin typeface="franklin-gothic-urw"/>
              </a:rPr>
              <a:t>Antoni </a:t>
            </a:r>
            <a:r>
              <a:rPr lang="en-US" b="0" i="0" dirty="0" err="1">
                <a:solidFill>
                  <a:srgbClr val="000000"/>
                </a:solidFill>
                <a:effectLst/>
                <a:latin typeface="franklin-gothic-urw"/>
              </a:rPr>
              <a:t>Tàpies</a:t>
            </a:r>
            <a:r>
              <a:rPr lang="en-US" b="0" i="0" dirty="0">
                <a:solidFill>
                  <a:srgbClr val="000000"/>
                </a:solidFill>
                <a:effectLst/>
                <a:latin typeface="franklin-gothic-urw"/>
              </a:rPr>
              <a:t> in his studio in </a:t>
            </a:r>
            <a:r>
              <a:rPr lang="en-US" b="0" i="0" dirty="0" err="1">
                <a:solidFill>
                  <a:srgbClr val="000000"/>
                </a:solidFill>
                <a:effectLst/>
                <a:latin typeface="franklin-gothic-urw"/>
              </a:rPr>
              <a:t>Campins</a:t>
            </a:r>
            <a:r>
              <a:rPr lang="en-US" b="0" i="0" dirty="0">
                <a:solidFill>
                  <a:srgbClr val="000000"/>
                </a:solidFill>
                <a:effectLst/>
                <a:latin typeface="franklin-gothic-urw"/>
              </a:rPr>
              <a:t>, Catalonia, Spain, November 4, 2002. Photo: Martí </a:t>
            </a:r>
            <a:r>
              <a:rPr lang="en-US" b="0" i="0" dirty="0" err="1">
                <a:solidFill>
                  <a:srgbClr val="000000"/>
                </a:solidFill>
                <a:effectLst/>
                <a:latin typeface="franklin-gothic-urw"/>
              </a:rPr>
              <a:t>Gasull</a:t>
            </a:r>
            <a:r>
              <a:rPr lang="en-US" b="0" i="0" dirty="0">
                <a:solidFill>
                  <a:srgbClr val="000000"/>
                </a:solidFill>
                <a:effectLst/>
                <a:latin typeface="franklin-gothic-urw"/>
              </a:rPr>
              <a:t>.</a:t>
            </a:r>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3</a:t>
            </a:fld>
            <a:endParaRPr lang="en-US"/>
          </a:p>
        </p:txBody>
      </p:sp>
    </p:spTree>
    <p:extLst>
      <p:ext uri="{BB962C8B-B14F-4D97-AF65-F5344CB8AC3E}">
        <p14:creationId xmlns:p14="http://schemas.microsoft.com/office/powerpoint/2010/main" val="1501781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Artist in the Miró Chapel, Barcelona, Spain.</a:t>
            </a:r>
          </a:p>
          <a:p>
            <a:endParaRPr lang="en-US" dirty="0"/>
          </a:p>
          <a:p>
            <a:r>
              <a:rPr lang="en-US" dirty="0"/>
              <a:t>Source: https://www.kasmingallery.com/exhibition/bosco-sodi--vers-lespagne/showroom</a:t>
            </a:r>
          </a:p>
          <a:p>
            <a:endParaRPr lang="en-US" dirty="0"/>
          </a:p>
          <a:p>
            <a:r>
              <a:rPr lang="en-US" b="0" i="0" dirty="0">
                <a:solidFill>
                  <a:srgbClr val="000000"/>
                </a:solidFill>
                <a:effectLst/>
                <a:latin typeface="Brandon-Grotesque"/>
              </a:rPr>
              <a:t>“The first phase of the </a:t>
            </a:r>
            <a:r>
              <a:rPr lang="en-US" b="0" i="1" dirty="0">
                <a:solidFill>
                  <a:srgbClr val="000000"/>
                </a:solidFill>
                <a:effectLst/>
                <a:latin typeface="Brandon-Grotesque"/>
              </a:rPr>
              <a:t>Vers </a:t>
            </a:r>
            <a:r>
              <a:rPr lang="en-US" b="0" i="1" dirty="0" err="1">
                <a:solidFill>
                  <a:srgbClr val="000000"/>
                </a:solidFill>
                <a:effectLst/>
                <a:latin typeface="Brandon-Grotesque"/>
              </a:rPr>
              <a:t>l’Espagne</a:t>
            </a:r>
            <a:r>
              <a:rPr lang="en-US" b="0" i="0" dirty="0">
                <a:solidFill>
                  <a:srgbClr val="000000"/>
                </a:solidFill>
                <a:effectLst/>
                <a:latin typeface="Brandon-Grotesque"/>
              </a:rPr>
              <a:t> project consisted of Bosco Sodi’s trip to Barcelona to see the Miró chapel again for himself. He had the authorization of those responsible at the foundation to remain alone in the room for two hours; some photographs show him in the room, going up to the paintings, becoming imbued with and pervaded by the spirit of their author, meditating on </a:t>
            </a:r>
            <a:r>
              <a:rPr lang="en-US" b="0" i="0" dirty="0" err="1">
                <a:solidFill>
                  <a:srgbClr val="000000"/>
                </a:solidFill>
                <a:effectLst/>
                <a:latin typeface="Brandon-Grotesque"/>
              </a:rPr>
              <a:t>Mironian</a:t>
            </a:r>
            <a:r>
              <a:rPr lang="en-US" b="0" i="0" dirty="0">
                <a:solidFill>
                  <a:srgbClr val="000000"/>
                </a:solidFill>
                <a:effectLst/>
                <a:latin typeface="Brandon-Grotesque"/>
              </a:rPr>
              <a:t> freedom.”</a:t>
            </a:r>
          </a:p>
          <a:p>
            <a:pPr algn="l"/>
            <a:r>
              <a:rPr lang="en-US" b="0" i="0" dirty="0">
                <a:solidFill>
                  <a:srgbClr val="000000"/>
                </a:solidFill>
                <a:effectLst/>
                <a:latin typeface="Brandon-Grotesque"/>
              </a:rPr>
              <a:t>– Juan Manuel Bonet, “A Format, A Color”, </a:t>
            </a:r>
            <a:r>
              <a:rPr lang="en-US" b="0" i="1" dirty="0">
                <a:solidFill>
                  <a:srgbClr val="000000"/>
                </a:solidFill>
                <a:effectLst/>
                <a:latin typeface="Brandon-Grotesque"/>
              </a:rPr>
              <a:t>Bosco Sodi</a:t>
            </a:r>
            <a:r>
              <a:rPr lang="en-US" b="0" i="0" dirty="0">
                <a:solidFill>
                  <a:srgbClr val="000000"/>
                </a:solidFill>
                <a:effectLst/>
                <a:latin typeface="Brandon-Grotesque"/>
              </a:rPr>
              <a:t>, Published by Rizzoli, 2020, pg. 18.</a:t>
            </a:r>
          </a:p>
          <a:p>
            <a:pPr algn="l"/>
            <a:endParaRPr lang="en-US" b="0" i="0" dirty="0">
              <a:solidFill>
                <a:srgbClr val="000000"/>
              </a:solidFill>
              <a:effectLst/>
              <a:latin typeface="Brandon-Grotesque"/>
            </a:endParaRPr>
          </a:p>
          <a:p>
            <a:pPr algn="l"/>
            <a:r>
              <a:rPr lang="en-US" b="0" i="0" dirty="0">
                <a:solidFill>
                  <a:srgbClr val="000000"/>
                </a:solidFill>
                <a:effectLst/>
                <a:latin typeface="Brandon-Grotesque"/>
              </a:rPr>
              <a:t>From https://www.artsy.net/show/kasmin-bosco-sodi-vers-lespagne/info:</a:t>
            </a:r>
          </a:p>
          <a:p>
            <a:pPr algn="l"/>
            <a:r>
              <a:rPr lang="en-US" b="0" i="0" dirty="0">
                <a:solidFill>
                  <a:srgbClr val="000000"/>
                </a:solidFill>
                <a:effectLst/>
                <a:latin typeface="ll-unica77"/>
              </a:rPr>
              <a:t>In this series, Sodi calls particularly upon the work of Joan Miró and his three paintings titled </a:t>
            </a:r>
            <a:r>
              <a:rPr lang="en-US" b="0" i="0" dirty="0" err="1">
                <a:solidFill>
                  <a:srgbClr val="000000"/>
                </a:solidFill>
                <a:effectLst/>
                <a:latin typeface="ll-unica77"/>
              </a:rPr>
              <a:t>Peinture</a:t>
            </a:r>
            <a:r>
              <a:rPr lang="en-US" b="0" i="0" dirty="0">
                <a:solidFill>
                  <a:srgbClr val="000000"/>
                </a:solidFill>
                <a:effectLst/>
                <a:latin typeface="ll-unica77"/>
              </a:rPr>
              <a:t> sur fond </a:t>
            </a:r>
            <a:r>
              <a:rPr lang="en-US" b="0" i="0" dirty="0" err="1">
                <a:solidFill>
                  <a:srgbClr val="000000"/>
                </a:solidFill>
                <a:effectLst/>
                <a:latin typeface="ll-unica77"/>
              </a:rPr>
              <a:t>blanc</a:t>
            </a:r>
            <a:r>
              <a:rPr lang="en-US" b="0" i="0" dirty="0">
                <a:solidFill>
                  <a:srgbClr val="000000"/>
                </a:solidFill>
                <a:effectLst/>
                <a:latin typeface="ll-unica77"/>
              </a:rPr>
              <a:t> pour la cellule d'un solitaire (painting on a white background for the cell of a recluse) which are housed at the Joan Miró Foundation, Barcelona, where Sodi lived and worked for a decade. The atmospheric qualities of the color create, according to Sodi, “a feeling of warmth, calmness, and repose.” On Miró’s works, Sodi has said, “The paintings are just a thin black line made in a single gesture on a huge white canvas. I always admired them: wondering how Miró, with one stroke, was capable of doing something so powerful and beautiful.”</a:t>
            </a:r>
            <a:endParaRPr lang="en-US" b="0" i="0" dirty="0">
              <a:solidFill>
                <a:srgbClr val="000000"/>
              </a:solidFill>
              <a:effectLst/>
              <a:latin typeface="Brandon-Grotesque"/>
            </a:endParaRP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4</a:t>
            </a:fld>
            <a:endParaRPr lang="en-US"/>
          </a:p>
        </p:txBody>
      </p:sp>
    </p:spTree>
    <p:extLst>
      <p:ext uri="{BB962C8B-B14F-4D97-AF65-F5344CB8AC3E}">
        <p14:creationId xmlns:p14="http://schemas.microsoft.com/office/powerpoint/2010/main" val="207377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As they view the next few slides, ask students to consider: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What types of materials do you think the artist used to create the works?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What process(es) do you think he used?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What evidence of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Tàpies’s</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influence can you see in Sodi’s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5</a:t>
            </a:fld>
            <a:endParaRPr lang="en-US"/>
          </a:p>
        </p:txBody>
      </p:sp>
    </p:spTree>
    <p:extLst>
      <p:ext uri="{BB962C8B-B14F-4D97-AF65-F5344CB8AC3E}">
        <p14:creationId xmlns:p14="http://schemas.microsoft.com/office/powerpoint/2010/main" val="420382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solidFill>
                  <a:srgbClr val="000000"/>
                </a:solidFill>
                <a:latin typeface="Calibri" panose="020F0502020204030204" pitchFamily="34" charset="0"/>
              </a:rPr>
              <a:t>Vers </a:t>
            </a:r>
            <a:r>
              <a:rPr lang="en-US" sz="1800" b="0" i="1" u="none" strike="noStrike" baseline="0" dirty="0" err="1">
                <a:solidFill>
                  <a:srgbClr val="000000"/>
                </a:solidFill>
                <a:latin typeface="Calibri" panose="020F0502020204030204" pitchFamily="34" charset="0"/>
              </a:rPr>
              <a:t>l’Espagne</a:t>
            </a:r>
            <a:r>
              <a:rPr lang="en-US" sz="1800" b="0" i="1" u="none" strike="noStrike" baseline="0" dirty="0">
                <a:solidFill>
                  <a:srgbClr val="000000"/>
                </a:solidFill>
                <a:latin typeface="Calibri" panose="020F0502020204030204" pitchFamily="34" charset="0"/>
              </a:rPr>
              <a:t>, 8</a:t>
            </a:r>
            <a:r>
              <a:rPr lang="en-US" sz="1800" b="0" i="0" u="none" strike="noStrike" baseline="0" dirty="0">
                <a:solidFill>
                  <a:srgbClr val="000000"/>
                </a:solidFill>
                <a:latin typeface="Calibri" panose="020F0502020204030204" pitchFamily="34" charset="0"/>
              </a:rPr>
              <a:t>, 2019 </a:t>
            </a:r>
          </a:p>
          <a:p>
            <a:r>
              <a:rPr lang="en-US" sz="1800" b="0" i="0" u="none" strike="noStrike" baseline="0" dirty="0">
                <a:solidFill>
                  <a:srgbClr val="000000"/>
                </a:solidFill>
                <a:latin typeface="Calibri" panose="020F0502020204030204" pitchFamily="34" charset="0"/>
              </a:rPr>
              <a:t>mixed media on canvas </a:t>
            </a:r>
          </a:p>
          <a:p>
            <a:r>
              <a:rPr lang="en-US" sz="1800" b="0" i="0" u="none" strike="noStrike" baseline="0" dirty="0">
                <a:solidFill>
                  <a:srgbClr val="000000"/>
                </a:solidFill>
                <a:latin typeface="Calibri" panose="020F0502020204030204" pitchFamily="34" charset="0"/>
              </a:rPr>
              <a:t>214.4 x 281.6 cm </a:t>
            </a:r>
          </a:p>
          <a:p>
            <a:r>
              <a:rPr lang="en-US" sz="1800" b="0" i="0" u="none" strike="noStrike" baseline="0" dirty="0">
                <a:solidFill>
                  <a:srgbClr val="000000"/>
                </a:solidFill>
                <a:latin typeface="Calibri" panose="020F0502020204030204" pitchFamily="34" charset="0"/>
              </a:rPr>
              <a:t>84 ½ x 110 7/8 in. 	</a:t>
            </a:r>
          </a:p>
          <a:p>
            <a:endParaRPr lang="en-US" sz="1800" b="0" i="0" u="none" strike="noStrike" baseline="0" dirty="0">
              <a:solidFill>
                <a:srgbClr val="000000"/>
              </a:solidFill>
              <a:latin typeface="Calibri" panose="020F0502020204030204" pitchFamily="34" charset="0"/>
            </a:endParaRPr>
          </a:p>
          <a:p>
            <a:r>
              <a:rPr lang="en-US" sz="2800" b="0" i="0" dirty="0">
                <a:solidFill>
                  <a:srgbClr val="000000"/>
                </a:solidFill>
                <a:effectLst/>
                <a:latin typeface="ll-unica77"/>
              </a:rPr>
              <a:t>From https://www.artsy.net/show/kasmin-bosco-sodi-vers-lespagne/info: “Entirely white, the restricted palette of the paintings develops the powerful simplicity of the raw, elemental materials—clay, sawdust, and pigment—that create the dense surfaces of the artist’s richly textured, monochromatic paintings. Sodi mixes the materials and throws them down onto a flat canvas in a gesturally energetic process that draws upon both creative intuition and chance. As the layers of material dry, structures form without the guidance or intervention of the artist, creating splintered ravines that recall primordial topographies and the fissured landscapes of his native Mexico.</a:t>
            </a:r>
            <a:r>
              <a:rPr lang="en-US" sz="1800" b="0" i="0" u="none" strike="noStrike" baseline="0" dirty="0">
                <a:solidFill>
                  <a:srgbClr val="000000"/>
                </a:solidFill>
                <a:effectLst/>
                <a:latin typeface="Calibri" panose="020F0502020204030204" pitchFamily="34" charset="0"/>
              </a:rPr>
              <a:t>”</a:t>
            </a:r>
            <a:endParaRPr lang="en-US" sz="1800" b="0" i="0" u="none" strike="noStrike" baseline="0" dirty="0">
              <a:solidFill>
                <a:srgbClr val="000000"/>
              </a:solidFill>
              <a:latin typeface="Calibri" panose="020F0502020204030204" pitchFamily="34" charset="0"/>
            </a:endParaRPr>
          </a:p>
          <a:p>
            <a:endParaRPr lang="en-US" dirty="0"/>
          </a:p>
          <a:p>
            <a:pPr marL="0" marR="0">
              <a:lnSpc>
                <a:spcPct val="115000"/>
              </a:lnSpc>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t>
            </a:r>
            <a:r>
              <a:rPr lang="en-US" sz="1800" dirty="0">
                <a:effectLst/>
                <a:latin typeface="Arial" panose="020B0604020202020204" pitchFamily="34" charset="0"/>
                <a:ea typeface="Calibri" panose="020F0502020204030204" pitchFamily="34" charset="0"/>
                <a:cs typeface="Times New Roman" panose="02020603050405020304" pitchFamily="18" charset="0"/>
              </a:rPr>
              <a:t>heir surfaces recall creek beds as well as the footpaths trod by Mexican and Central American immigrants on their way north to the 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6</a:t>
            </a:fld>
            <a:endParaRPr lang="en-US"/>
          </a:p>
        </p:txBody>
      </p:sp>
    </p:spTree>
    <p:extLst>
      <p:ext uri="{BB962C8B-B14F-4D97-AF65-F5344CB8AC3E}">
        <p14:creationId xmlns:p14="http://schemas.microsoft.com/office/powerpoint/2010/main" val="1196430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solidFill>
                  <a:srgbClr val="000000"/>
                </a:solidFill>
                <a:latin typeface="Calibri" panose="020F0502020204030204" pitchFamily="34" charset="0"/>
              </a:rPr>
              <a:t>Vers </a:t>
            </a:r>
            <a:r>
              <a:rPr lang="en-US" sz="1800" b="0" i="1" u="none" strike="noStrike" baseline="0" dirty="0" err="1">
                <a:solidFill>
                  <a:srgbClr val="000000"/>
                </a:solidFill>
                <a:latin typeface="Calibri" panose="020F0502020204030204" pitchFamily="34" charset="0"/>
              </a:rPr>
              <a:t>l’Espagne</a:t>
            </a:r>
            <a:r>
              <a:rPr lang="en-US" sz="1800" b="0" i="1" u="none" strike="noStrike" baseline="0" dirty="0">
                <a:solidFill>
                  <a:srgbClr val="000000"/>
                </a:solidFill>
                <a:latin typeface="Calibri" panose="020F0502020204030204" pitchFamily="34" charset="0"/>
              </a:rPr>
              <a:t>, 9</a:t>
            </a:r>
            <a:r>
              <a:rPr lang="en-US" sz="1800" b="0" i="0" u="none" strike="noStrike" baseline="0" dirty="0">
                <a:solidFill>
                  <a:srgbClr val="000000"/>
                </a:solidFill>
                <a:latin typeface="Calibri" panose="020F0502020204030204" pitchFamily="34" charset="0"/>
              </a:rPr>
              <a:t>, 2019 </a:t>
            </a:r>
          </a:p>
          <a:p>
            <a:r>
              <a:rPr lang="en-US" sz="1800" b="0" i="0" u="none" strike="noStrike" baseline="0" dirty="0">
                <a:solidFill>
                  <a:srgbClr val="000000"/>
                </a:solidFill>
                <a:latin typeface="Calibri" panose="020F0502020204030204" pitchFamily="34" charset="0"/>
              </a:rPr>
              <a:t>mixed media on canvas </a:t>
            </a:r>
          </a:p>
          <a:p>
            <a:r>
              <a:rPr lang="en-US" sz="1800" b="0" i="0" u="none" strike="noStrike" baseline="0" dirty="0">
                <a:solidFill>
                  <a:srgbClr val="000000"/>
                </a:solidFill>
                <a:latin typeface="Calibri" panose="020F0502020204030204" pitchFamily="34" charset="0"/>
              </a:rPr>
              <a:t>214.4 x 281.6 cm </a:t>
            </a:r>
          </a:p>
          <a:p>
            <a:r>
              <a:rPr lang="en-US" sz="1800" b="0" i="0" u="none" strike="noStrike" baseline="0" dirty="0">
                <a:solidFill>
                  <a:srgbClr val="000000"/>
                </a:solidFill>
                <a:latin typeface="Calibri" panose="020F0502020204030204" pitchFamily="34" charset="0"/>
              </a:rPr>
              <a:t>84 ½ x 110 7/8 in. 	</a:t>
            </a: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7</a:t>
            </a:fld>
            <a:endParaRPr lang="en-US"/>
          </a:p>
        </p:txBody>
      </p:sp>
    </p:spTree>
    <p:extLst>
      <p:ext uri="{BB962C8B-B14F-4D97-AF65-F5344CB8AC3E}">
        <p14:creationId xmlns:p14="http://schemas.microsoft.com/office/powerpoint/2010/main" val="3438448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solidFill>
                  <a:srgbClr val="000000"/>
                </a:solidFill>
                <a:latin typeface="Calibri" panose="020F0502020204030204" pitchFamily="34" charset="0"/>
              </a:rPr>
              <a:t>Vers </a:t>
            </a:r>
            <a:r>
              <a:rPr lang="en-US" sz="1800" b="0" i="1" u="none" strike="noStrike" baseline="0" dirty="0" err="1">
                <a:solidFill>
                  <a:srgbClr val="000000"/>
                </a:solidFill>
                <a:latin typeface="Calibri" panose="020F0502020204030204" pitchFamily="34" charset="0"/>
              </a:rPr>
              <a:t>l’Espagne</a:t>
            </a:r>
            <a:r>
              <a:rPr lang="en-US" sz="1800" b="0" i="1" u="none" strike="noStrike" baseline="0" dirty="0">
                <a:solidFill>
                  <a:srgbClr val="000000"/>
                </a:solidFill>
                <a:latin typeface="Calibri" panose="020F0502020204030204" pitchFamily="34" charset="0"/>
              </a:rPr>
              <a:t>, 10</a:t>
            </a:r>
            <a:r>
              <a:rPr lang="en-US" sz="1800" b="0" i="0" u="none" strike="noStrike" baseline="0" dirty="0">
                <a:solidFill>
                  <a:srgbClr val="000000"/>
                </a:solidFill>
                <a:latin typeface="Calibri" panose="020F0502020204030204" pitchFamily="34" charset="0"/>
              </a:rPr>
              <a:t>, 2019 </a:t>
            </a:r>
          </a:p>
          <a:p>
            <a:r>
              <a:rPr lang="en-US" sz="1800" b="0" i="0" u="none" strike="noStrike" baseline="0" dirty="0">
                <a:solidFill>
                  <a:srgbClr val="000000"/>
                </a:solidFill>
                <a:latin typeface="Calibri" panose="020F0502020204030204" pitchFamily="34" charset="0"/>
              </a:rPr>
              <a:t>mixed media on canvas </a:t>
            </a:r>
          </a:p>
          <a:p>
            <a:r>
              <a:rPr lang="en-US" sz="1800" b="0" i="0" u="none" strike="noStrike" baseline="0" dirty="0">
                <a:solidFill>
                  <a:srgbClr val="000000"/>
                </a:solidFill>
                <a:latin typeface="Calibri" panose="020F0502020204030204" pitchFamily="34" charset="0"/>
              </a:rPr>
              <a:t>214.4 x 281.6 cm </a:t>
            </a:r>
          </a:p>
          <a:p>
            <a:r>
              <a:rPr lang="en-US" sz="1800" b="0" i="0" u="none" strike="noStrike" baseline="0" dirty="0">
                <a:solidFill>
                  <a:srgbClr val="000000"/>
                </a:solidFill>
                <a:latin typeface="Calibri" panose="020F0502020204030204" pitchFamily="34" charset="0"/>
              </a:rPr>
              <a:t>84 ½ x 110 7/8 in. 	</a:t>
            </a: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8</a:t>
            </a:fld>
            <a:endParaRPr lang="en-US"/>
          </a:p>
        </p:txBody>
      </p:sp>
    </p:spTree>
    <p:extLst>
      <p:ext uri="{BB962C8B-B14F-4D97-AF65-F5344CB8AC3E}">
        <p14:creationId xmlns:p14="http://schemas.microsoft.com/office/powerpoint/2010/main" val="19048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solidFill>
                  <a:srgbClr val="000000"/>
                </a:solidFill>
                <a:latin typeface="Calibri" panose="020F0502020204030204" pitchFamily="34" charset="0"/>
              </a:rPr>
              <a:t>Vers </a:t>
            </a:r>
            <a:r>
              <a:rPr lang="en-US" sz="1800" b="0" i="1" u="none" strike="noStrike" baseline="0" dirty="0" err="1">
                <a:solidFill>
                  <a:srgbClr val="000000"/>
                </a:solidFill>
                <a:latin typeface="Calibri" panose="020F0502020204030204" pitchFamily="34" charset="0"/>
              </a:rPr>
              <a:t>l’Espagne</a:t>
            </a:r>
            <a:r>
              <a:rPr lang="en-US" sz="1800" b="0" i="1" u="none" strike="noStrike" baseline="0" dirty="0">
                <a:solidFill>
                  <a:srgbClr val="000000"/>
                </a:solidFill>
                <a:latin typeface="Calibri" panose="020F0502020204030204" pitchFamily="34" charset="0"/>
              </a:rPr>
              <a:t>, 11</a:t>
            </a:r>
            <a:r>
              <a:rPr lang="en-US" sz="1800" b="0" i="0" u="none" strike="noStrike" baseline="0" dirty="0">
                <a:solidFill>
                  <a:srgbClr val="000000"/>
                </a:solidFill>
                <a:latin typeface="Calibri" panose="020F0502020204030204" pitchFamily="34" charset="0"/>
              </a:rPr>
              <a:t>, 2019 </a:t>
            </a:r>
          </a:p>
          <a:p>
            <a:r>
              <a:rPr lang="en-US" sz="1800" b="0" i="0" u="none" strike="noStrike" baseline="0" dirty="0">
                <a:solidFill>
                  <a:srgbClr val="000000"/>
                </a:solidFill>
                <a:latin typeface="Calibri" panose="020F0502020204030204" pitchFamily="34" charset="0"/>
              </a:rPr>
              <a:t>mixed media on canvas </a:t>
            </a:r>
          </a:p>
          <a:p>
            <a:r>
              <a:rPr lang="en-US" sz="1800" b="0" i="0" u="none" strike="noStrike" baseline="0" dirty="0">
                <a:solidFill>
                  <a:srgbClr val="000000"/>
                </a:solidFill>
                <a:latin typeface="Calibri" panose="020F0502020204030204" pitchFamily="34" charset="0"/>
              </a:rPr>
              <a:t>214.4 x 281.6 cm </a:t>
            </a:r>
          </a:p>
          <a:p>
            <a:r>
              <a:rPr lang="en-US" sz="1800" b="0" i="0" u="none" strike="noStrike" baseline="0" dirty="0">
                <a:solidFill>
                  <a:srgbClr val="000000"/>
                </a:solidFill>
                <a:latin typeface="Calibri" panose="020F0502020204030204" pitchFamily="34" charset="0"/>
              </a:rPr>
              <a:t>84 ½ x 110 7/8 in. 	</a:t>
            </a:r>
          </a:p>
          <a:p>
            <a:endParaRPr lang="en-US" dirty="0"/>
          </a:p>
        </p:txBody>
      </p:sp>
      <p:sp>
        <p:nvSpPr>
          <p:cNvPr id="4" name="Slide Number Placeholder 3"/>
          <p:cNvSpPr>
            <a:spLocks noGrp="1"/>
          </p:cNvSpPr>
          <p:nvPr>
            <p:ph type="sldNum" sz="quarter" idx="5"/>
          </p:nvPr>
        </p:nvSpPr>
        <p:spPr/>
        <p:txBody>
          <a:bodyPr/>
          <a:lstStyle/>
          <a:p>
            <a:fld id="{A2F65CA6-3136-48DF-A12D-6D9B1326E061}" type="slidenum">
              <a:rPr lang="en-US" smtClean="0"/>
              <a:t>9</a:t>
            </a:fld>
            <a:endParaRPr lang="en-US"/>
          </a:p>
        </p:txBody>
      </p:sp>
    </p:spTree>
    <p:extLst>
      <p:ext uri="{BB962C8B-B14F-4D97-AF65-F5344CB8AC3E}">
        <p14:creationId xmlns:p14="http://schemas.microsoft.com/office/powerpoint/2010/main" val="269161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6074-74E8-443D-9122-491D1F7D9D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3801E-BBD6-4BE5-BBCF-F132EC4CA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C88D59-A4E6-47FE-8F61-2F80EB3B4055}"/>
              </a:ext>
            </a:extLst>
          </p:cNvPr>
          <p:cNvSpPr>
            <a:spLocks noGrp="1"/>
          </p:cNvSpPr>
          <p:nvPr>
            <p:ph type="dt" sz="half" idx="10"/>
          </p:nvPr>
        </p:nvSpPr>
        <p:spPr/>
        <p:txBody>
          <a:bodyPr/>
          <a:lstStyle/>
          <a:p>
            <a:fld id="{5321308F-00BF-4E69-9452-8AE1EB749F0F}" type="datetimeFigureOut">
              <a:rPr lang="en-US" smtClean="0"/>
              <a:t>11/16/2021</a:t>
            </a:fld>
            <a:endParaRPr lang="en-US"/>
          </a:p>
        </p:txBody>
      </p:sp>
      <p:sp>
        <p:nvSpPr>
          <p:cNvPr id="5" name="Footer Placeholder 4">
            <a:extLst>
              <a:ext uri="{FF2B5EF4-FFF2-40B4-BE49-F238E27FC236}">
                <a16:creationId xmlns:a16="http://schemas.microsoft.com/office/drawing/2014/main" id="{AE76BC6F-7BCE-4F4E-AC2C-BDA586C5E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E54A9-1DB6-4489-B6E3-EBE19B0274B6}"/>
              </a:ext>
            </a:extLst>
          </p:cNvPr>
          <p:cNvSpPr>
            <a:spLocks noGrp="1"/>
          </p:cNvSpPr>
          <p:nvPr>
            <p:ph type="sldNum" sz="quarter" idx="12"/>
          </p:nvPr>
        </p:nvSpPr>
        <p:spPr/>
        <p:txBody>
          <a:bodyPr/>
          <a:lstStyle/>
          <a:p>
            <a:fld id="{0BFB9B9C-150E-4512-9FD1-328709C74259}" type="slidenum">
              <a:rPr lang="en-US" smtClean="0"/>
              <a:t>‹#›</a:t>
            </a:fld>
            <a:endParaRPr lang="en-US"/>
          </a:p>
        </p:txBody>
      </p:sp>
    </p:spTree>
    <p:extLst>
      <p:ext uri="{BB962C8B-B14F-4D97-AF65-F5344CB8AC3E}">
        <p14:creationId xmlns:p14="http://schemas.microsoft.com/office/powerpoint/2010/main" val="9112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DA95-2658-4AA1-AB06-04B320722E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D3EBBA-412E-420B-8C98-FAACE1252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ACD64-E23E-44FB-8EC1-6DC454A5BEED}"/>
              </a:ext>
            </a:extLst>
          </p:cNvPr>
          <p:cNvSpPr>
            <a:spLocks noGrp="1"/>
          </p:cNvSpPr>
          <p:nvPr>
            <p:ph type="dt" sz="half" idx="10"/>
          </p:nvPr>
        </p:nvSpPr>
        <p:spPr/>
        <p:txBody>
          <a:bodyPr/>
          <a:lstStyle/>
          <a:p>
            <a:fld id="{5321308F-00BF-4E69-9452-8AE1EB749F0F}" type="datetimeFigureOut">
              <a:rPr lang="en-US" smtClean="0"/>
              <a:t>11/16/2021</a:t>
            </a:fld>
            <a:endParaRPr lang="en-US"/>
          </a:p>
        </p:txBody>
      </p:sp>
      <p:sp>
        <p:nvSpPr>
          <p:cNvPr id="5" name="Footer Placeholder 4">
            <a:extLst>
              <a:ext uri="{FF2B5EF4-FFF2-40B4-BE49-F238E27FC236}">
                <a16:creationId xmlns:a16="http://schemas.microsoft.com/office/drawing/2014/main" id="{F5EB5E80-7CDB-4A43-8DA7-7A444D35D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611DD-0141-483C-B312-006A700E65A0}"/>
              </a:ext>
            </a:extLst>
          </p:cNvPr>
          <p:cNvSpPr>
            <a:spLocks noGrp="1"/>
          </p:cNvSpPr>
          <p:nvPr>
            <p:ph type="sldNum" sz="quarter" idx="12"/>
          </p:nvPr>
        </p:nvSpPr>
        <p:spPr/>
        <p:txBody>
          <a:bodyPr/>
          <a:lstStyle/>
          <a:p>
            <a:fld id="{0BFB9B9C-150E-4512-9FD1-328709C74259}" type="slidenum">
              <a:rPr lang="en-US" smtClean="0"/>
              <a:t>‹#›</a:t>
            </a:fld>
            <a:endParaRPr lang="en-US"/>
          </a:p>
        </p:txBody>
      </p:sp>
    </p:spTree>
    <p:extLst>
      <p:ext uri="{BB962C8B-B14F-4D97-AF65-F5344CB8AC3E}">
        <p14:creationId xmlns:p14="http://schemas.microsoft.com/office/powerpoint/2010/main" val="404754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4EDA1-E639-4268-80D5-DD2187FAE2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28EEDC-FCF9-4B5C-B9D6-47E0CE289E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2556F-56D4-49AB-AF47-4B56934334C6}"/>
              </a:ext>
            </a:extLst>
          </p:cNvPr>
          <p:cNvSpPr>
            <a:spLocks noGrp="1"/>
          </p:cNvSpPr>
          <p:nvPr>
            <p:ph type="dt" sz="half" idx="10"/>
          </p:nvPr>
        </p:nvSpPr>
        <p:spPr/>
        <p:txBody>
          <a:bodyPr/>
          <a:lstStyle/>
          <a:p>
            <a:fld id="{5321308F-00BF-4E69-9452-8AE1EB749F0F}" type="datetimeFigureOut">
              <a:rPr lang="en-US" smtClean="0"/>
              <a:t>11/16/2021</a:t>
            </a:fld>
            <a:endParaRPr lang="en-US"/>
          </a:p>
        </p:txBody>
      </p:sp>
      <p:sp>
        <p:nvSpPr>
          <p:cNvPr id="5" name="Footer Placeholder 4">
            <a:extLst>
              <a:ext uri="{FF2B5EF4-FFF2-40B4-BE49-F238E27FC236}">
                <a16:creationId xmlns:a16="http://schemas.microsoft.com/office/drawing/2014/main" id="{2831A1D1-97FB-4802-BD8E-F5CC2DED6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39F27-D649-461B-95EE-73725D9EBA96}"/>
              </a:ext>
            </a:extLst>
          </p:cNvPr>
          <p:cNvSpPr>
            <a:spLocks noGrp="1"/>
          </p:cNvSpPr>
          <p:nvPr>
            <p:ph type="sldNum" sz="quarter" idx="12"/>
          </p:nvPr>
        </p:nvSpPr>
        <p:spPr/>
        <p:txBody>
          <a:bodyPr/>
          <a:lstStyle/>
          <a:p>
            <a:fld id="{0BFB9B9C-150E-4512-9FD1-328709C74259}" type="slidenum">
              <a:rPr lang="en-US" smtClean="0"/>
              <a:t>‹#›</a:t>
            </a:fld>
            <a:endParaRPr lang="en-US"/>
          </a:p>
        </p:txBody>
      </p:sp>
    </p:spTree>
    <p:extLst>
      <p:ext uri="{BB962C8B-B14F-4D97-AF65-F5344CB8AC3E}">
        <p14:creationId xmlns:p14="http://schemas.microsoft.com/office/powerpoint/2010/main" val="378173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072B-C222-400A-B23E-EEBC8487E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AF574C-783A-4760-9A5D-294C1749E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A1684-0D30-42FB-B38D-08E43D3EB050}"/>
              </a:ext>
            </a:extLst>
          </p:cNvPr>
          <p:cNvSpPr>
            <a:spLocks noGrp="1"/>
          </p:cNvSpPr>
          <p:nvPr>
            <p:ph type="dt" sz="half" idx="10"/>
          </p:nvPr>
        </p:nvSpPr>
        <p:spPr/>
        <p:txBody>
          <a:bodyPr/>
          <a:lstStyle/>
          <a:p>
            <a:fld id="{5321308F-00BF-4E69-9452-8AE1EB749F0F}" type="datetimeFigureOut">
              <a:rPr lang="en-US" smtClean="0"/>
              <a:t>11/16/2021</a:t>
            </a:fld>
            <a:endParaRPr lang="en-US"/>
          </a:p>
        </p:txBody>
      </p:sp>
      <p:sp>
        <p:nvSpPr>
          <p:cNvPr id="5" name="Footer Placeholder 4">
            <a:extLst>
              <a:ext uri="{FF2B5EF4-FFF2-40B4-BE49-F238E27FC236}">
                <a16:creationId xmlns:a16="http://schemas.microsoft.com/office/drawing/2014/main" id="{A0772EA4-D154-4CEC-BC8B-013AA997C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7E472-C095-40D5-A8EE-2EADBADC0878}"/>
              </a:ext>
            </a:extLst>
          </p:cNvPr>
          <p:cNvSpPr>
            <a:spLocks noGrp="1"/>
          </p:cNvSpPr>
          <p:nvPr>
            <p:ph type="sldNum" sz="quarter" idx="12"/>
          </p:nvPr>
        </p:nvSpPr>
        <p:spPr/>
        <p:txBody>
          <a:bodyPr/>
          <a:lstStyle/>
          <a:p>
            <a:fld id="{0BFB9B9C-150E-4512-9FD1-328709C74259}" type="slidenum">
              <a:rPr lang="en-US" smtClean="0"/>
              <a:t>‹#›</a:t>
            </a:fld>
            <a:endParaRPr lang="en-US"/>
          </a:p>
        </p:txBody>
      </p:sp>
    </p:spTree>
    <p:extLst>
      <p:ext uri="{BB962C8B-B14F-4D97-AF65-F5344CB8AC3E}">
        <p14:creationId xmlns:p14="http://schemas.microsoft.com/office/powerpoint/2010/main" val="212963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1C36-EE82-45B4-A3C3-1345C6417A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51A91-FC15-4F6D-A1A9-E5C4243A0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ED2C8F-2C12-4358-BA9D-D6F9824CFCE0}"/>
              </a:ext>
            </a:extLst>
          </p:cNvPr>
          <p:cNvSpPr>
            <a:spLocks noGrp="1"/>
          </p:cNvSpPr>
          <p:nvPr>
            <p:ph type="dt" sz="half" idx="10"/>
          </p:nvPr>
        </p:nvSpPr>
        <p:spPr/>
        <p:txBody>
          <a:bodyPr/>
          <a:lstStyle/>
          <a:p>
            <a:fld id="{5321308F-00BF-4E69-9452-8AE1EB749F0F}" type="datetimeFigureOut">
              <a:rPr lang="en-US" smtClean="0"/>
              <a:t>11/16/2021</a:t>
            </a:fld>
            <a:endParaRPr lang="en-US"/>
          </a:p>
        </p:txBody>
      </p:sp>
      <p:sp>
        <p:nvSpPr>
          <p:cNvPr id="5" name="Footer Placeholder 4">
            <a:extLst>
              <a:ext uri="{FF2B5EF4-FFF2-40B4-BE49-F238E27FC236}">
                <a16:creationId xmlns:a16="http://schemas.microsoft.com/office/drawing/2014/main" id="{6F956A2E-67F1-4879-9CFE-6E43A07D9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AB0B6-6FE2-44EF-B4F3-4BA0CF2641AA}"/>
              </a:ext>
            </a:extLst>
          </p:cNvPr>
          <p:cNvSpPr>
            <a:spLocks noGrp="1"/>
          </p:cNvSpPr>
          <p:nvPr>
            <p:ph type="sldNum" sz="quarter" idx="12"/>
          </p:nvPr>
        </p:nvSpPr>
        <p:spPr/>
        <p:txBody>
          <a:bodyPr/>
          <a:lstStyle/>
          <a:p>
            <a:fld id="{0BFB9B9C-150E-4512-9FD1-328709C74259}" type="slidenum">
              <a:rPr lang="en-US" smtClean="0"/>
              <a:t>‹#›</a:t>
            </a:fld>
            <a:endParaRPr lang="en-US"/>
          </a:p>
        </p:txBody>
      </p:sp>
    </p:spTree>
    <p:extLst>
      <p:ext uri="{BB962C8B-B14F-4D97-AF65-F5344CB8AC3E}">
        <p14:creationId xmlns:p14="http://schemas.microsoft.com/office/powerpoint/2010/main" val="113817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415F-13A9-4DCD-9453-F9BDEE9C9B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2E2E5-E5BC-4948-BB11-B7C864637C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EC80ED-FAE3-4DC4-A7FA-C539265250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EE2D17-B948-411F-BD01-F0C6D8F86524}"/>
              </a:ext>
            </a:extLst>
          </p:cNvPr>
          <p:cNvSpPr>
            <a:spLocks noGrp="1"/>
          </p:cNvSpPr>
          <p:nvPr>
            <p:ph type="dt" sz="half" idx="10"/>
          </p:nvPr>
        </p:nvSpPr>
        <p:spPr/>
        <p:txBody>
          <a:bodyPr/>
          <a:lstStyle/>
          <a:p>
            <a:fld id="{5321308F-00BF-4E69-9452-8AE1EB749F0F}" type="datetimeFigureOut">
              <a:rPr lang="en-US" smtClean="0"/>
              <a:t>11/16/2021</a:t>
            </a:fld>
            <a:endParaRPr lang="en-US"/>
          </a:p>
        </p:txBody>
      </p:sp>
      <p:sp>
        <p:nvSpPr>
          <p:cNvPr id="6" name="Footer Placeholder 5">
            <a:extLst>
              <a:ext uri="{FF2B5EF4-FFF2-40B4-BE49-F238E27FC236}">
                <a16:creationId xmlns:a16="http://schemas.microsoft.com/office/drawing/2014/main" id="{DF0E7A01-6E07-462A-9C59-B757BC617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2148A-9B13-4B6F-A9A9-5D923F06B0AF}"/>
              </a:ext>
            </a:extLst>
          </p:cNvPr>
          <p:cNvSpPr>
            <a:spLocks noGrp="1"/>
          </p:cNvSpPr>
          <p:nvPr>
            <p:ph type="sldNum" sz="quarter" idx="12"/>
          </p:nvPr>
        </p:nvSpPr>
        <p:spPr/>
        <p:txBody>
          <a:bodyPr/>
          <a:lstStyle/>
          <a:p>
            <a:fld id="{0BFB9B9C-150E-4512-9FD1-328709C74259}" type="slidenum">
              <a:rPr lang="en-US" smtClean="0"/>
              <a:t>‹#›</a:t>
            </a:fld>
            <a:endParaRPr lang="en-US"/>
          </a:p>
        </p:txBody>
      </p:sp>
    </p:spTree>
    <p:extLst>
      <p:ext uri="{BB962C8B-B14F-4D97-AF65-F5344CB8AC3E}">
        <p14:creationId xmlns:p14="http://schemas.microsoft.com/office/powerpoint/2010/main" val="116046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8E43-9424-46D4-8456-1FB607E239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8F5BF-9921-48EC-A5BB-DEFCE9C4AF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967CE9-2E81-4159-AF1E-B35D6625E3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DD7EB5-6ABE-47C5-B56C-74E3E40435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564BB0-6310-4F1F-B0EA-3FBE03D7C3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470184-4924-4DB8-9282-385B7BB4FAFD}"/>
              </a:ext>
            </a:extLst>
          </p:cNvPr>
          <p:cNvSpPr>
            <a:spLocks noGrp="1"/>
          </p:cNvSpPr>
          <p:nvPr>
            <p:ph type="dt" sz="half" idx="10"/>
          </p:nvPr>
        </p:nvSpPr>
        <p:spPr/>
        <p:txBody>
          <a:bodyPr/>
          <a:lstStyle/>
          <a:p>
            <a:fld id="{5321308F-00BF-4E69-9452-8AE1EB749F0F}" type="datetimeFigureOut">
              <a:rPr lang="en-US" smtClean="0"/>
              <a:t>11/16/2021</a:t>
            </a:fld>
            <a:endParaRPr lang="en-US"/>
          </a:p>
        </p:txBody>
      </p:sp>
      <p:sp>
        <p:nvSpPr>
          <p:cNvPr id="8" name="Footer Placeholder 7">
            <a:extLst>
              <a:ext uri="{FF2B5EF4-FFF2-40B4-BE49-F238E27FC236}">
                <a16:creationId xmlns:a16="http://schemas.microsoft.com/office/drawing/2014/main" id="{DBBC0F12-919D-46BC-B394-0315325CE9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15CF25-C297-4B18-B1BF-E4B581F8A94E}"/>
              </a:ext>
            </a:extLst>
          </p:cNvPr>
          <p:cNvSpPr>
            <a:spLocks noGrp="1"/>
          </p:cNvSpPr>
          <p:nvPr>
            <p:ph type="sldNum" sz="quarter" idx="12"/>
          </p:nvPr>
        </p:nvSpPr>
        <p:spPr/>
        <p:txBody>
          <a:bodyPr/>
          <a:lstStyle/>
          <a:p>
            <a:fld id="{0BFB9B9C-150E-4512-9FD1-328709C74259}" type="slidenum">
              <a:rPr lang="en-US" smtClean="0"/>
              <a:t>‹#›</a:t>
            </a:fld>
            <a:endParaRPr lang="en-US"/>
          </a:p>
        </p:txBody>
      </p:sp>
    </p:spTree>
    <p:extLst>
      <p:ext uri="{BB962C8B-B14F-4D97-AF65-F5344CB8AC3E}">
        <p14:creationId xmlns:p14="http://schemas.microsoft.com/office/powerpoint/2010/main" val="103162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1E0E-C567-40D9-BE86-9451AB71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4C7FCB-08B5-450A-BCD0-751B0B02FEC4}"/>
              </a:ext>
            </a:extLst>
          </p:cNvPr>
          <p:cNvSpPr>
            <a:spLocks noGrp="1"/>
          </p:cNvSpPr>
          <p:nvPr>
            <p:ph type="dt" sz="half" idx="10"/>
          </p:nvPr>
        </p:nvSpPr>
        <p:spPr/>
        <p:txBody>
          <a:bodyPr/>
          <a:lstStyle/>
          <a:p>
            <a:fld id="{5321308F-00BF-4E69-9452-8AE1EB749F0F}" type="datetimeFigureOut">
              <a:rPr lang="en-US" smtClean="0"/>
              <a:t>11/16/2021</a:t>
            </a:fld>
            <a:endParaRPr lang="en-US"/>
          </a:p>
        </p:txBody>
      </p:sp>
      <p:sp>
        <p:nvSpPr>
          <p:cNvPr id="4" name="Footer Placeholder 3">
            <a:extLst>
              <a:ext uri="{FF2B5EF4-FFF2-40B4-BE49-F238E27FC236}">
                <a16:creationId xmlns:a16="http://schemas.microsoft.com/office/drawing/2014/main" id="{47EAF80F-E0EE-4F45-812C-306B83B472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666280-F777-4E83-993E-9A64B619542C}"/>
              </a:ext>
            </a:extLst>
          </p:cNvPr>
          <p:cNvSpPr>
            <a:spLocks noGrp="1"/>
          </p:cNvSpPr>
          <p:nvPr>
            <p:ph type="sldNum" sz="quarter" idx="12"/>
          </p:nvPr>
        </p:nvSpPr>
        <p:spPr/>
        <p:txBody>
          <a:bodyPr/>
          <a:lstStyle/>
          <a:p>
            <a:fld id="{0BFB9B9C-150E-4512-9FD1-328709C74259}" type="slidenum">
              <a:rPr lang="en-US" smtClean="0"/>
              <a:t>‹#›</a:t>
            </a:fld>
            <a:endParaRPr lang="en-US"/>
          </a:p>
        </p:txBody>
      </p:sp>
    </p:spTree>
    <p:extLst>
      <p:ext uri="{BB962C8B-B14F-4D97-AF65-F5344CB8AC3E}">
        <p14:creationId xmlns:p14="http://schemas.microsoft.com/office/powerpoint/2010/main" val="187167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371A4-18F1-406A-A6EC-092FDAA2ACD8}"/>
              </a:ext>
            </a:extLst>
          </p:cNvPr>
          <p:cNvSpPr>
            <a:spLocks noGrp="1"/>
          </p:cNvSpPr>
          <p:nvPr>
            <p:ph type="dt" sz="half" idx="10"/>
          </p:nvPr>
        </p:nvSpPr>
        <p:spPr/>
        <p:txBody>
          <a:bodyPr/>
          <a:lstStyle/>
          <a:p>
            <a:fld id="{5321308F-00BF-4E69-9452-8AE1EB749F0F}" type="datetimeFigureOut">
              <a:rPr lang="en-US" smtClean="0"/>
              <a:t>11/16/2021</a:t>
            </a:fld>
            <a:endParaRPr lang="en-US"/>
          </a:p>
        </p:txBody>
      </p:sp>
      <p:sp>
        <p:nvSpPr>
          <p:cNvPr id="3" name="Footer Placeholder 2">
            <a:extLst>
              <a:ext uri="{FF2B5EF4-FFF2-40B4-BE49-F238E27FC236}">
                <a16:creationId xmlns:a16="http://schemas.microsoft.com/office/drawing/2014/main" id="{40F4CAB5-31D7-4C01-B6DA-0BB8A4D25D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2FED83-ABA4-410B-AE82-C321621781CD}"/>
              </a:ext>
            </a:extLst>
          </p:cNvPr>
          <p:cNvSpPr>
            <a:spLocks noGrp="1"/>
          </p:cNvSpPr>
          <p:nvPr>
            <p:ph type="sldNum" sz="quarter" idx="12"/>
          </p:nvPr>
        </p:nvSpPr>
        <p:spPr/>
        <p:txBody>
          <a:bodyPr/>
          <a:lstStyle/>
          <a:p>
            <a:fld id="{0BFB9B9C-150E-4512-9FD1-328709C74259}" type="slidenum">
              <a:rPr lang="en-US" smtClean="0"/>
              <a:t>‹#›</a:t>
            </a:fld>
            <a:endParaRPr lang="en-US"/>
          </a:p>
        </p:txBody>
      </p:sp>
    </p:spTree>
    <p:extLst>
      <p:ext uri="{BB962C8B-B14F-4D97-AF65-F5344CB8AC3E}">
        <p14:creationId xmlns:p14="http://schemas.microsoft.com/office/powerpoint/2010/main" val="316053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4F6C-CB7D-49BE-924F-5D24CADE36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069861-8D19-4133-B701-63D9F2B26A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5A446A-343E-4A98-9145-50B67F826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0F91E-794F-47FD-B8B8-BDBB26B29FEF}"/>
              </a:ext>
            </a:extLst>
          </p:cNvPr>
          <p:cNvSpPr>
            <a:spLocks noGrp="1"/>
          </p:cNvSpPr>
          <p:nvPr>
            <p:ph type="dt" sz="half" idx="10"/>
          </p:nvPr>
        </p:nvSpPr>
        <p:spPr/>
        <p:txBody>
          <a:bodyPr/>
          <a:lstStyle/>
          <a:p>
            <a:fld id="{5321308F-00BF-4E69-9452-8AE1EB749F0F}" type="datetimeFigureOut">
              <a:rPr lang="en-US" smtClean="0"/>
              <a:t>11/16/2021</a:t>
            </a:fld>
            <a:endParaRPr lang="en-US"/>
          </a:p>
        </p:txBody>
      </p:sp>
      <p:sp>
        <p:nvSpPr>
          <p:cNvPr id="6" name="Footer Placeholder 5">
            <a:extLst>
              <a:ext uri="{FF2B5EF4-FFF2-40B4-BE49-F238E27FC236}">
                <a16:creationId xmlns:a16="http://schemas.microsoft.com/office/drawing/2014/main" id="{BD5037F4-54AA-49BB-B812-14E740495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2F68B-EBF4-4D55-A55F-6F34A8E57929}"/>
              </a:ext>
            </a:extLst>
          </p:cNvPr>
          <p:cNvSpPr>
            <a:spLocks noGrp="1"/>
          </p:cNvSpPr>
          <p:nvPr>
            <p:ph type="sldNum" sz="quarter" idx="12"/>
          </p:nvPr>
        </p:nvSpPr>
        <p:spPr/>
        <p:txBody>
          <a:bodyPr/>
          <a:lstStyle/>
          <a:p>
            <a:fld id="{0BFB9B9C-150E-4512-9FD1-328709C74259}" type="slidenum">
              <a:rPr lang="en-US" smtClean="0"/>
              <a:t>‹#›</a:t>
            </a:fld>
            <a:endParaRPr lang="en-US"/>
          </a:p>
        </p:txBody>
      </p:sp>
    </p:spTree>
    <p:extLst>
      <p:ext uri="{BB962C8B-B14F-4D97-AF65-F5344CB8AC3E}">
        <p14:creationId xmlns:p14="http://schemas.microsoft.com/office/powerpoint/2010/main" val="14738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46B9-3E48-439A-86C7-B89D46AB5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9218E-C60E-49D8-8F9B-CEB47A9FB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FBACFE-35EC-4F17-A3E9-588CE85ED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3E2FE-904A-4B39-AC86-EF2943ADCFF3}"/>
              </a:ext>
            </a:extLst>
          </p:cNvPr>
          <p:cNvSpPr>
            <a:spLocks noGrp="1"/>
          </p:cNvSpPr>
          <p:nvPr>
            <p:ph type="dt" sz="half" idx="10"/>
          </p:nvPr>
        </p:nvSpPr>
        <p:spPr/>
        <p:txBody>
          <a:bodyPr/>
          <a:lstStyle/>
          <a:p>
            <a:fld id="{5321308F-00BF-4E69-9452-8AE1EB749F0F}" type="datetimeFigureOut">
              <a:rPr lang="en-US" smtClean="0"/>
              <a:t>11/16/2021</a:t>
            </a:fld>
            <a:endParaRPr lang="en-US"/>
          </a:p>
        </p:txBody>
      </p:sp>
      <p:sp>
        <p:nvSpPr>
          <p:cNvPr id="6" name="Footer Placeholder 5">
            <a:extLst>
              <a:ext uri="{FF2B5EF4-FFF2-40B4-BE49-F238E27FC236}">
                <a16:creationId xmlns:a16="http://schemas.microsoft.com/office/drawing/2014/main" id="{F73CDB0C-D13E-49F3-BC15-793CAD201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7DC51-E608-442D-8751-83DF1E360B6A}"/>
              </a:ext>
            </a:extLst>
          </p:cNvPr>
          <p:cNvSpPr>
            <a:spLocks noGrp="1"/>
          </p:cNvSpPr>
          <p:nvPr>
            <p:ph type="sldNum" sz="quarter" idx="12"/>
          </p:nvPr>
        </p:nvSpPr>
        <p:spPr/>
        <p:txBody>
          <a:bodyPr/>
          <a:lstStyle/>
          <a:p>
            <a:fld id="{0BFB9B9C-150E-4512-9FD1-328709C74259}" type="slidenum">
              <a:rPr lang="en-US" smtClean="0"/>
              <a:t>‹#›</a:t>
            </a:fld>
            <a:endParaRPr lang="en-US"/>
          </a:p>
        </p:txBody>
      </p:sp>
    </p:spTree>
    <p:extLst>
      <p:ext uri="{BB962C8B-B14F-4D97-AF65-F5344CB8AC3E}">
        <p14:creationId xmlns:p14="http://schemas.microsoft.com/office/powerpoint/2010/main" val="312152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54E7B-0F07-40A1-A066-9241A5B3C2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0E594C-F59A-4345-B000-C4D7130E3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E6E6C-7DC4-40A8-BEFD-3656B1DA6C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1308F-00BF-4E69-9452-8AE1EB749F0F}" type="datetimeFigureOut">
              <a:rPr lang="en-US" smtClean="0"/>
              <a:t>11/16/2021</a:t>
            </a:fld>
            <a:endParaRPr lang="en-US"/>
          </a:p>
        </p:txBody>
      </p:sp>
      <p:sp>
        <p:nvSpPr>
          <p:cNvPr id="5" name="Footer Placeholder 4">
            <a:extLst>
              <a:ext uri="{FF2B5EF4-FFF2-40B4-BE49-F238E27FC236}">
                <a16:creationId xmlns:a16="http://schemas.microsoft.com/office/drawing/2014/main" id="{0838CFB4-C520-4F43-8DE6-8CAD48B15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E9B700-5E01-45A8-A8E3-C34BAFC06E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B9B9C-150E-4512-9FD1-328709C74259}" type="slidenum">
              <a:rPr lang="en-US" smtClean="0"/>
              <a:t>‹#›</a:t>
            </a:fld>
            <a:endParaRPr lang="en-US"/>
          </a:p>
        </p:txBody>
      </p:sp>
    </p:spTree>
    <p:extLst>
      <p:ext uri="{BB962C8B-B14F-4D97-AF65-F5344CB8AC3E}">
        <p14:creationId xmlns:p14="http://schemas.microsoft.com/office/powerpoint/2010/main" val="2906626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F8D3-6159-4DFC-AC95-95FEE247419D}"/>
              </a:ext>
            </a:extLst>
          </p:cNvPr>
          <p:cNvSpPr>
            <a:spLocks noGrp="1"/>
          </p:cNvSpPr>
          <p:nvPr>
            <p:ph type="ctrTitle"/>
          </p:nvPr>
        </p:nvSpPr>
        <p:spPr>
          <a:xfrm>
            <a:off x="1524000" y="300560"/>
            <a:ext cx="9144000" cy="1007379"/>
          </a:xfrm>
        </p:spPr>
        <p:txBody>
          <a:bodyPr>
            <a:normAutofit/>
          </a:bodyPr>
          <a:lstStyle/>
          <a:p>
            <a:r>
              <a:rPr lang="en-US" sz="5000" i="1" dirty="0">
                <a:effectLst/>
                <a:latin typeface="Arial" panose="020B0604020202020204" pitchFamily="34" charset="0"/>
                <a:ea typeface="Times New Roman" panose="02020603050405020304" pitchFamily="18" charset="0"/>
              </a:rPr>
              <a:t>Bosco Sodi: </a:t>
            </a:r>
            <a:endParaRPr lang="en-US" sz="5000" dirty="0"/>
          </a:p>
        </p:txBody>
      </p:sp>
      <p:sp>
        <p:nvSpPr>
          <p:cNvPr id="3" name="Subtitle 2">
            <a:extLst>
              <a:ext uri="{FF2B5EF4-FFF2-40B4-BE49-F238E27FC236}">
                <a16:creationId xmlns:a16="http://schemas.microsoft.com/office/drawing/2014/main" id="{AC60984C-64DA-4EFC-97E5-65A305779A83}"/>
              </a:ext>
            </a:extLst>
          </p:cNvPr>
          <p:cNvSpPr>
            <a:spLocks noGrp="1"/>
          </p:cNvSpPr>
          <p:nvPr>
            <p:ph type="subTitle" idx="1"/>
          </p:nvPr>
        </p:nvSpPr>
        <p:spPr>
          <a:xfrm>
            <a:off x="1524000" y="1472296"/>
            <a:ext cx="9144000" cy="1655762"/>
          </a:xfrm>
        </p:spPr>
        <p:txBody>
          <a:bodyPr>
            <a:normAutofit/>
          </a:bodyPr>
          <a:lstStyle/>
          <a:p>
            <a:r>
              <a:rPr lang="en-US" sz="4000" i="1" dirty="0">
                <a:effectLst/>
                <a:latin typeface="Arial" panose="020B0604020202020204" pitchFamily="34" charset="0"/>
                <a:ea typeface="Times New Roman" panose="02020603050405020304" pitchFamily="18" charset="0"/>
              </a:rPr>
              <a:t>An Homage to Spanish Artists</a:t>
            </a:r>
            <a:endParaRPr lang="en-US" sz="4000" dirty="0"/>
          </a:p>
        </p:txBody>
      </p:sp>
      <p:pic>
        <p:nvPicPr>
          <p:cNvPr id="6" name="Picture 5">
            <a:extLst>
              <a:ext uri="{FF2B5EF4-FFF2-40B4-BE49-F238E27FC236}">
                <a16:creationId xmlns:a16="http://schemas.microsoft.com/office/drawing/2014/main" id="{519878CF-2617-4421-811C-D701616FE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765" y="2199773"/>
            <a:ext cx="9294470" cy="4647235"/>
          </a:xfrm>
          <a:prstGeom prst="rect">
            <a:avLst/>
          </a:prstGeom>
        </p:spPr>
      </p:pic>
    </p:spTree>
    <p:extLst>
      <p:ext uri="{BB962C8B-B14F-4D97-AF65-F5344CB8AC3E}">
        <p14:creationId xmlns:p14="http://schemas.microsoft.com/office/powerpoint/2010/main" val="152868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
            <a:extLst>
              <a:ext uri="{FF2B5EF4-FFF2-40B4-BE49-F238E27FC236}">
                <a16:creationId xmlns:a16="http://schemas.microsoft.com/office/drawing/2014/main" id="{7D0FBD5B-90B6-4744-A87C-77D439871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
            <a:ext cx="12192000" cy="632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78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303D-85C0-4764-88F0-C28FEC239E2E}"/>
              </a:ext>
            </a:extLst>
          </p:cNvPr>
          <p:cNvSpPr>
            <a:spLocks noGrp="1"/>
          </p:cNvSpPr>
          <p:nvPr>
            <p:ph type="title"/>
          </p:nvPr>
        </p:nvSpPr>
        <p:spPr>
          <a:xfrm>
            <a:off x="838200" y="0"/>
            <a:ext cx="10515600" cy="1198605"/>
          </a:xfrm>
        </p:spPr>
        <p:txBody>
          <a:bodyPr/>
          <a:lstStyle/>
          <a:p>
            <a:pPr algn="ctr"/>
            <a:r>
              <a:rPr lang="en-US" dirty="0"/>
              <a:t>Installation View</a:t>
            </a:r>
          </a:p>
        </p:txBody>
      </p:sp>
      <p:pic>
        <p:nvPicPr>
          <p:cNvPr id="4" name="Picture 3">
            <a:extLst>
              <a:ext uri="{FF2B5EF4-FFF2-40B4-BE49-F238E27FC236}">
                <a16:creationId xmlns:a16="http://schemas.microsoft.com/office/drawing/2014/main" id="{F563B5F6-311A-4C13-BF5A-66E72838D81E}"/>
              </a:ext>
            </a:extLst>
          </p:cNvPr>
          <p:cNvPicPr>
            <a:picLocks noChangeAspect="1"/>
          </p:cNvPicPr>
          <p:nvPr/>
        </p:nvPicPr>
        <p:blipFill>
          <a:blip r:embed="rId3"/>
          <a:stretch>
            <a:fillRect/>
          </a:stretch>
        </p:blipFill>
        <p:spPr>
          <a:xfrm>
            <a:off x="1570488" y="1062681"/>
            <a:ext cx="9051024" cy="5562504"/>
          </a:xfrm>
          <a:prstGeom prst="rect">
            <a:avLst/>
          </a:prstGeom>
        </p:spPr>
      </p:pic>
    </p:spTree>
    <p:extLst>
      <p:ext uri="{BB962C8B-B14F-4D97-AF65-F5344CB8AC3E}">
        <p14:creationId xmlns:p14="http://schemas.microsoft.com/office/powerpoint/2010/main" val="327284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5BBF8-27E0-43D2-BFE3-8A1C612CFF05}"/>
              </a:ext>
            </a:extLst>
          </p:cNvPr>
          <p:cNvPicPr>
            <a:picLocks noChangeAspect="1"/>
          </p:cNvPicPr>
          <p:nvPr/>
        </p:nvPicPr>
        <p:blipFill>
          <a:blip r:embed="rId2"/>
          <a:stretch>
            <a:fillRect/>
          </a:stretch>
        </p:blipFill>
        <p:spPr>
          <a:xfrm>
            <a:off x="1264679" y="135924"/>
            <a:ext cx="9993564" cy="6607233"/>
          </a:xfrm>
          <a:prstGeom prst="rect">
            <a:avLst/>
          </a:prstGeom>
        </p:spPr>
      </p:pic>
    </p:spTree>
    <p:extLst>
      <p:ext uri="{BB962C8B-B14F-4D97-AF65-F5344CB8AC3E}">
        <p14:creationId xmlns:p14="http://schemas.microsoft.com/office/powerpoint/2010/main" val="351973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346B55-1AD0-44A8-B8C3-02348C6F3832}"/>
              </a:ext>
            </a:extLst>
          </p:cNvPr>
          <p:cNvSpPr>
            <a:spLocks noGrp="1"/>
          </p:cNvSpPr>
          <p:nvPr>
            <p:ph type="title"/>
          </p:nvPr>
        </p:nvSpPr>
        <p:spPr>
          <a:xfrm>
            <a:off x="123566" y="2675838"/>
            <a:ext cx="4324865" cy="1325563"/>
          </a:xfrm>
        </p:spPr>
        <p:txBody>
          <a:bodyPr>
            <a:normAutofit/>
          </a:bodyPr>
          <a:lstStyle/>
          <a:p>
            <a:r>
              <a:rPr lang="en-US" sz="3500" b="0" i="1" u="none" strike="noStrike" baseline="0" dirty="0">
                <a:solidFill>
                  <a:srgbClr val="000000"/>
                </a:solidFill>
                <a:latin typeface="Calibri" panose="020F0502020204030204" pitchFamily="34" charset="0"/>
              </a:rPr>
              <a:t>Vers </a:t>
            </a:r>
            <a:r>
              <a:rPr lang="en-US" sz="3500" b="0" i="1" u="none" strike="noStrike" baseline="0" dirty="0" err="1">
                <a:solidFill>
                  <a:srgbClr val="000000"/>
                </a:solidFill>
                <a:latin typeface="Calibri" panose="020F0502020204030204" pitchFamily="34" charset="0"/>
              </a:rPr>
              <a:t>l’Espagne</a:t>
            </a:r>
            <a:r>
              <a:rPr lang="en-US" sz="3500" b="0" i="1" u="none" strike="noStrike" baseline="0" dirty="0">
                <a:solidFill>
                  <a:srgbClr val="000000"/>
                </a:solidFill>
                <a:latin typeface="Calibri" panose="020F0502020204030204" pitchFamily="34" charset="0"/>
              </a:rPr>
              <a:t> Branch</a:t>
            </a:r>
            <a:r>
              <a:rPr lang="en-US" sz="3500" b="0" i="0" u="none" strike="noStrike" baseline="0" dirty="0">
                <a:solidFill>
                  <a:srgbClr val="000000"/>
                </a:solidFill>
                <a:latin typeface="Calibri" panose="020F0502020204030204" pitchFamily="34" charset="0"/>
              </a:rPr>
              <a:t> (2019) </a:t>
            </a:r>
            <a:endParaRPr lang="en-US" sz="3500" dirty="0"/>
          </a:p>
        </p:txBody>
      </p:sp>
      <p:pic>
        <p:nvPicPr>
          <p:cNvPr id="2050" name="Picture 2" descr="4">
            <a:extLst>
              <a:ext uri="{FF2B5EF4-FFF2-40B4-BE49-F238E27FC236}">
                <a16:creationId xmlns:a16="http://schemas.microsoft.com/office/drawing/2014/main" id="{68C3D2F9-E7BF-4C1A-BDB7-FED8C3B151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09" r="26671"/>
          <a:stretch/>
        </p:blipFill>
        <p:spPr bwMode="auto">
          <a:xfrm>
            <a:off x="5810490" y="0"/>
            <a:ext cx="48266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0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
            <a:extLst>
              <a:ext uri="{FF2B5EF4-FFF2-40B4-BE49-F238E27FC236}">
                <a16:creationId xmlns:a16="http://schemas.microsoft.com/office/drawing/2014/main" id="{0FBF5F39-CA23-4D86-BECA-6A6E32896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0"/>
            <a:ext cx="10266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64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13BB-E266-48A8-829A-9AB095F1B4CC}"/>
              </a:ext>
            </a:extLst>
          </p:cNvPr>
          <p:cNvSpPr>
            <a:spLocks noGrp="1"/>
          </p:cNvSpPr>
          <p:nvPr>
            <p:ph type="title"/>
          </p:nvPr>
        </p:nvSpPr>
        <p:spPr/>
        <p:txBody>
          <a:bodyPr/>
          <a:lstStyle/>
          <a:p>
            <a:pPr algn="r"/>
            <a:r>
              <a:rPr lang="en-US" dirty="0"/>
              <a:t>Bosco Sodi:</a:t>
            </a:r>
          </a:p>
        </p:txBody>
      </p:sp>
      <p:sp>
        <p:nvSpPr>
          <p:cNvPr id="3" name="Text Placeholder 2">
            <a:extLst>
              <a:ext uri="{FF2B5EF4-FFF2-40B4-BE49-F238E27FC236}">
                <a16:creationId xmlns:a16="http://schemas.microsoft.com/office/drawing/2014/main" id="{29CC7290-ADF0-40F6-90E0-E72B7E9BB924}"/>
              </a:ext>
            </a:extLst>
          </p:cNvPr>
          <p:cNvSpPr>
            <a:spLocks noGrp="1"/>
          </p:cNvSpPr>
          <p:nvPr>
            <p:ph type="body" idx="1"/>
          </p:nvPr>
        </p:nvSpPr>
        <p:spPr/>
        <p:txBody>
          <a:bodyPr>
            <a:normAutofit/>
          </a:bodyPr>
          <a:lstStyle/>
          <a:p>
            <a:pPr algn="r"/>
            <a:r>
              <a:rPr lang="en-US" sz="4000" dirty="0"/>
              <a:t>A brief biography of the artist</a:t>
            </a:r>
          </a:p>
        </p:txBody>
      </p:sp>
    </p:spTree>
    <p:extLst>
      <p:ext uri="{BB962C8B-B14F-4D97-AF65-F5344CB8AC3E}">
        <p14:creationId xmlns:p14="http://schemas.microsoft.com/office/powerpoint/2010/main" val="373209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C7AE5C-FFC8-4595-8862-658B97BB7D4B}"/>
              </a:ext>
            </a:extLst>
          </p:cNvPr>
          <p:cNvSpPr>
            <a:spLocks noGrp="1"/>
          </p:cNvSpPr>
          <p:nvPr>
            <p:ph type="title"/>
          </p:nvPr>
        </p:nvSpPr>
        <p:spPr/>
        <p:txBody>
          <a:bodyPr/>
          <a:lstStyle/>
          <a:p>
            <a:pPr algn="ctr"/>
            <a:r>
              <a:rPr lang="en-US" dirty="0"/>
              <a:t>Bosco Sodi</a:t>
            </a:r>
          </a:p>
        </p:txBody>
      </p:sp>
      <p:sp>
        <p:nvSpPr>
          <p:cNvPr id="5" name="Content Placeholder 4">
            <a:extLst>
              <a:ext uri="{FF2B5EF4-FFF2-40B4-BE49-F238E27FC236}">
                <a16:creationId xmlns:a16="http://schemas.microsoft.com/office/drawing/2014/main" id="{AB77E614-FA82-41FE-A34D-C707F40AAA86}"/>
              </a:ext>
            </a:extLst>
          </p:cNvPr>
          <p:cNvSpPr>
            <a:spLocks noGrp="1"/>
          </p:cNvSpPr>
          <p:nvPr>
            <p:ph idx="1"/>
          </p:nvPr>
        </p:nvSpPr>
        <p:spPr>
          <a:xfrm>
            <a:off x="132147" y="1737771"/>
            <a:ext cx="5759368" cy="5167312"/>
          </a:xfrm>
        </p:spPr>
        <p:txBody>
          <a:bodyPr>
            <a:normAutofit/>
          </a:bodyPr>
          <a:lstStyle/>
          <a:p>
            <a:r>
              <a:rPr lang="en-US" b="0" i="0" dirty="0">
                <a:effectLst/>
                <a:latin typeface="Arial" panose="020B0604020202020204" pitchFamily="34" charset="0"/>
              </a:rPr>
              <a:t>Born in </a:t>
            </a:r>
            <a:r>
              <a:rPr lang="en-US" b="0" i="0" u="none" strike="noStrike" dirty="0">
                <a:effectLst/>
                <a:latin typeface="Arial" panose="020B0604020202020204" pitchFamily="34" charset="0"/>
              </a:rPr>
              <a:t>Mexico City</a:t>
            </a:r>
            <a:r>
              <a:rPr lang="en-US" b="0" i="0" dirty="0">
                <a:effectLst/>
                <a:latin typeface="Arial" panose="020B0604020202020204" pitchFamily="34" charset="0"/>
              </a:rPr>
              <a:t> in 1970</a:t>
            </a:r>
          </a:p>
          <a:p>
            <a:r>
              <a:rPr lang="en-US" dirty="0">
                <a:latin typeface="Arial" panose="020B0604020202020204" pitchFamily="34" charset="0"/>
              </a:rPr>
              <a:t>W</a:t>
            </a:r>
            <a:r>
              <a:rPr lang="en-US" b="0" i="0" dirty="0">
                <a:effectLst/>
                <a:latin typeface="Arial" panose="020B0604020202020204" pitchFamily="34" charset="0"/>
              </a:rPr>
              <a:t>orks </a:t>
            </a:r>
            <a:r>
              <a:rPr lang="en-US" b="0" i="0" dirty="0">
                <a:effectLst/>
                <a:latin typeface="Arial" panose="020B0604020202020204" pitchFamily="34" charset="0"/>
                <a:cs typeface="Arial" panose="020B0604020202020204" pitchFamily="34" charset="0"/>
              </a:rPr>
              <a:t>in Mexico, Barcelona, Berlin, and New York City</a:t>
            </a:r>
          </a:p>
          <a:p>
            <a:r>
              <a:rPr lang="en-US" dirty="0">
                <a:latin typeface="Arial" panose="020B0604020202020204" pitchFamily="34" charset="0"/>
                <a:cs typeface="Arial" panose="020B0604020202020204" pitchFamily="34" charset="0"/>
              </a:rPr>
              <a:t>Has exhibited widely throughout the world</a:t>
            </a:r>
            <a:endParaRPr lang="en-US" b="0" i="0" dirty="0">
              <a:effectLst/>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L</a:t>
            </a:r>
            <a:r>
              <a:rPr lang="en-US" b="0" i="0" dirty="0">
                <a:solidFill>
                  <a:srgbClr val="000000"/>
                </a:solidFill>
                <a:effectLst/>
                <a:latin typeface="Arial" panose="020B0604020202020204" pitchFamily="34" charset="0"/>
                <a:cs typeface="Arial" panose="020B0604020202020204" pitchFamily="34" charset="0"/>
              </a:rPr>
              <a:t>eaves many of his paintings untitled, with the intention of removing any predisposition or bias for the viewer</a:t>
            </a:r>
          </a:p>
          <a:p>
            <a:r>
              <a:rPr lang="en-US" dirty="0">
                <a:solidFill>
                  <a:srgbClr val="000000"/>
                </a:solidFill>
                <a:latin typeface="Arial" panose="020B0604020202020204" pitchFamily="34" charset="0"/>
                <a:cs typeface="Arial" panose="020B0604020202020204" pitchFamily="34" charset="0"/>
              </a:rPr>
              <a:t>Works weigh up to 300 </a:t>
            </a:r>
            <a:r>
              <a:rPr lang="en-US" dirty="0" err="1">
                <a:solidFill>
                  <a:srgbClr val="000000"/>
                </a:solidFill>
                <a:latin typeface="Arial" panose="020B0604020202020204" pitchFamily="34" charset="0"/>
                <a:cs typeface="Arial" panose="020B0604020202020204" pitchFamily="34" charset="0"/>
              </a:rPr>
              <a:t>lbs</a:t>
            </a:r>
            <a:r>
              <a:rPr lang="en-US" dirty="0">
                <a:solidFill>
                  <a:srgbClr val="000000"/>
                </a:solidFill>
                <a:latin typeface="Arial" panose="020B0604020202020204" pitchFamily="34" charset="0"/>
                <a:cs typeface="Arial" panose="020B0604020202020204" pitchFamily="34" charset="0"/>
              </a:rPr>
              <a:t> and take up to 2 months to dry</a:t>
            </a:r>
            <a:endParaRPr lang="en-US" dirty="0">
              <a:latin typeface="Arial" panose="020B0604020202020204" pitchFamily="34" charset="0"/>
              <a:cs typeface="Arial" panose="020B0604020202020204" pitchFamily="34" charset="0"/>
            </a:endParaRPr>
          </a:p>
          <a:p>
            <a:endParaRPr lang="en-US" b="0" i="0" dirty="0">
              <a:solidFill>
                <a:srgbClr val="000000"/>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0242" name="Picture 2" descr="Five Encounters with Antoni Tàpies by Bosco Sodi | COBO Social">
            <a:extLst>
              <a:ext uri="{FF2B5EF4-FFF2-40B4-BE49-F238E27FC236}">
                <a16:creationId xmlns:a16="http://schemas.microsoft.com/office/drawing/2014/main" id="{EFDA90D6-60B6-4203-99DB-55E856C11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515" y="1690688"/>
            <a:ext cx="6100779" cy="40597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870AF3-8BCB-41D1-BA94-03CC0CE45240}"/>
              </a:ext>
            </a:extLst>
          </p:cNvPr>
          <p:cNvSpPr txBox="1"/>
          <p:nvPr/>
        </p:nvSpPr>
        <p:spPr>
          <a:xfrm>
            <a:off x="5891516" y="5858118"/>
            <a:ext cx="6100778" cy="861774"/>
          </a:xfrm>
          <a:prstGeom prst="rect">
            <a:avLst/>
          </a:prstGeom>
          <a:noFill/>
        </p:spPr>
        <p:txBody>
          <a:bodyPr wrap="square" rtlCol="0">
            <a:spAutoFit/>
          </a:bodyPr>
          <a:lstStyle/>
          <a:p>
            <a:pPr algn="ctr"/>
            <a:r>
              <a:rPr lang="en-US" sz="2500" dirty="0"/>
              <a:t>Sodi during 2-week residency in Hong Kong, December 2019</a:t>
            </a:r>
          </a:p>
        </p:txBody>
      </p:sp>
    </p:spTree>
    <p:extLst>
      <p:ext uri="{BB962C8B-B14F-4D97-AF65-F5344CB8AC3E}">
        <p14:creationId xmlns:p14="http://schemas.microsoft.com/office/powerpoint/2010/main" val="141900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3A43-3F6A-4F55-BF53-E83126AAF5A8}"/>
              </a:ext>
            </a:extLst>
          </p:cNvPr>
          <p:cNvSpPr>
            <a:spLocks noGrp="1"/>
          </p:cNvSpPr>
          <p:nvPr>
            <p:ph type="title"/>
          </p:nvPr>
        </p:nvSpPr>
        <p:spPr>
          <a:xfrm>
            <a:off x="0" y="256994"/>
            <a:ext cx="6615896" cy="1325563"/>
          </a:xfrm>
        </p:spPr>
        <p:txBody>
          <a:bodyPr>
            <a:normAutofit/>
          </a:bodyPr>
          <a:lstStyle/>
          <a:p>
            <a:pPr algn="ctr"/>
            <a:r>
              <a:rPr lang="en-US" sz="5000" b="1" dirty="0"/>
              <a:t>Sodi’s Creative Process</a:t>
            </a:r>
          </a:p>
        </p:txBody>
      </p:sp>
      <p:sp>
        <p:nvSpPr>
          <p:cNvPr id="3" name="Content Placeholder 2">
            <a:extLst>
              <a:ext uri="{FF2B5EF4-FFF2-40B4-BE49-F238E27FC236}">
                <a16:creationId xmlns:a16="http://schemas.microsoft.com/office/drawing/2014/main" id="{5B49A88B-F679-4C64-8204-EFE6E14A30DB}"/>
              </a:ext>
            </a:extLst>
          </p:cNvPr>
          <p:cNvSpPr>
            <a:spLocks noGrp="1"/>
          </p:cNvSpPr>
          <p:nvPr>
            <p:ph idx="1"/>
          </p:nvPr>
        </p:nvSpPr>
        <p:spPr>
          <a:xfrm>
            <a:off x="155294" y="1779326"/>
            <a:ext cx="6928413" cy="4351338"/>
          </a:xfrm>
        </p:spPr>
        <p:txBody>
          <a:bodyPr>
            <a:noAutofit/>
          </a:bodyPr>
          <a:lstStyle/>
          <a:p>
            <a:r>
              <a:rPr lang="en-US" sz="3000" b="0" i="0" dirty="0">
                <a:solidFill>
                  <a:srgbClr val="000000"/>
                </a:solidFill>
                <a:effectLst/>
                <a:latin typeface="Arial" panose="020B0604020202020204" pitchFamily="34" charset="0"/>
                <a:cs typeface="Arial" panose="020B0604020202020204" pitchFamily="34" charset="0"/>
              </a:rPr>
              <a:t>Uses raw, natural materials to create textured paintings, objects, and installations</a:t>
            </a:r>
          </a:p>
          <a:p>
            <a:r>
              <a:rPr lang="en-US" sz="3000" b="0" i="0" dirty="0">
                <a:solidFill>
                  <a:srgbClr val="000000"/>
                </a:solidFill>
                <a:effectLst/>
                <a:latin typeface="Arial" panose="020B0604020202020204" pitchFamily="34" charset="0"/>
                <a:cs typeface="Arial" panose="020B0604020202020204" pitchFamily="34" charset="0"/>
              </a:rPr>
              <a:t>Sodi has described his creative process as a “controlled chaos” that makes “something that is completely un-repeatable” </a:t>
            </a:r>
          </a:p>
          <a:p>
            <a:r>
              <a:rPr lang="en-US" sz="3000" b="0" i="0" dirty="0">
                <a:solidFill>
                  <a:srgbClr val="000000"/>
                </a:solidFill>
                <a:effectLst/>
                <a:latin typeface="Arial" panose="020B0604020202020204" pitchFamily="34" charset="0"/>
                <a:cs typeface="Arial" panose="020B0604020202020204" pitchFamily="34" charset="0"/>
              </a:rPr>
              <a:t>Japanese philosophy of </a:t>
            </a:r>
            <a:r>
              <a:rPr lang="en-US" sz="3000" b="0" i="1" dirty="0">
                <a:solidFill>
                  <a:srgbClr val="000000"/>
                </a:solidFill>
                <a:effectLst/>
                <a:latin typeface="Arial" panose="020B0604020202020204" pitchFamily="34" charset="0"/>
                <a:cs typeface="Arial" panose="020B0604020202020204" pitchFamily="34" charset="0"/>
              </a:rPr>
              <a:t>wabi </a:t>
            </a:r>
            <a:r>
              <a:rPr lang="en-US" sz="3000" b="0" i="1" dirty="0" err="1">
                <a:solidFill>
                  <a:srgbClr val="000000"/>
                </a:solidFill>
                <a:effectLst/>
                <a:latin typeface="Arial" panose="020B0604020202020204" pitchFamily="34" charset="0"/>
                <a:cs typeface="Arial" panose="020B0604020202020204" pitchFamily="34" charset="0"/>
              </a:rPr>
              <a:t>sabi</a:t>
            </a:r>
            <a:r>
              <a:rPr lang="en-US" sz="3000" b="0" i="0" dirty="0">
                <a:solidFill>
                  <a:srgbClr val="000000"/>
                </a:solidFill>
                <a:effectLst/>
                <a:latin typeface="Arial" panose="020B0604020202020204" pitchFamily="34" charset="0"/>
                <a:cs typeface="Arial" panose="020B0604020202020204" pitchFamily="34" charset="0"/>
              </a:rPr>
              <a:t>, which prizes imperfection and chance happenings</a:t>
            </a:r>
            <a:endParaRPr lang="en-US" sz="3000" dirty="0">
              <a:latin typeface="Arial" panose="020B0604020202020204" pitchFamily="34" charset="0"/>
              <a:cs typeface="Arial" panose="020B0604020202020204" pitchFamily="34" charset="0"/>
            </a:endParaRPr>
          </a:p>
          <a:p>
            <a:endParaRPr lang="en-US" sz="3000" b="0" i="0" dirty="0">
              <a:solidFill>
                <a:srgbClr val="000000"/>
              </a:solidFill>
              <a:effectLst/>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p:txBody>
      </p:sp>
      <p:pic>
        <p:nvPicPr>
          <p:cNvPr id="2050" name="Picture 2" descr="Bosco Sodi Embraces the Japanese Philosophy of Wabi-Sabi in Quarantine Art  | Galerie">
            <a:extLst>
              <a:ext uri="{FF2B5EF4-FFF2-40B4-BE49-F238E27FC236}">
                <a16:creationId xmlns:a16="http://schemas.microsoft.com/office/drawing/2014/main" id="{71F4BDD0-00EC-403B-BD19-6FC8C4994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91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508A0B-67E8-475C-BCEA-C6BAD0ABD974}"/>
              </a:ext>
            </a:extLst>
          </p:cNvPr>
          <p:cNvSpPr>
            <a:spLocks noGrp="1"/>
          </p:cNvSpPr>
          <p:nvPr>
            <p:ph type="title"/>
          </p:nvPr>
        </p:nvSpPr>
        <p:spPr/>
        <p:txBody>
          <a:bodyPr>
            <a:normAutofit/>
          </a:bodyPr>
          <a:lstStyle/>
          <a:p>
            <a:pPr algn="ctr"/>
            <a:r>
              <a:rPr lang="en-US" sz="5500" dirty="0"/>
              <a:t>Casa </a:t>
            </a:r>
            <a:r>
              <a:rPr lang="en-US" sz="5500" dirty="0" err="1"/>
              <a:t>Wabi</a:t>
            </a:r>
            <a:endParaRPr lang="en-US" sz="5500" dirty="0"/>
          </a:p>
        </p:txBody>
      </p:sp>
      <p:pic>
        <p:nvPicPr>
          <p:cNvPr id="3074" name="Picture 2" descr="Bosco Sodi Embraces the Japanese Philosophy of Wabi-Sabi in Quarantine Art  | Galerie">
            <a:extLst>
              <a:ext uri="{FF2B5EF4-FFF2-40B4-BE49-F238E27FC236}">
                <a16:creationId xmlns:a16="http://schemas.microsoft.com/office/drawing/2014/main" id="{8EF1D683-AEB0-41E7-A965-A1184388B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569" y="1799049"/>
            <a:ext cx="9664861" cy="505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37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EF70-1142-4404-9AAC-E20CB1EDE93C}"/>
              </a:ext>
            </a:extLst>
          </p:cNvPr>
          <p:cNvSpPr>
            <a:spLocks noGrp="1"/>
          </p:cNvSpPr>
          <p:nvPr>
            <p:ph type="title"/>
          </p:nvPr>
        </p:nvSpPr>
        <p:spPr/>
        <p:txBody>
          <a:bodyPr>
            <a:normAutofit/>
          </a:bodyPr>
          <a:lstStyle/>
          <a:p>
            <a:pPr algn="ctr"/>
            <a:r>
              <a:rPr lang="en-US" sz="5000" b="1" i="1" dirty="0">
                <a:solidFill>
                  <a:srgbClr val="000000"/>
                </a:solidFill>
                <a:latin typeface="Arial" panose="020B0604020202020204" pitchFamily="34" charset="0"/>
                <a:cs typeface="Arial" panose="020B0604020202020204" pitchFamily="34" charset="0"/>
              </a:rPr>
              <a:t>w</a:t>
            </a:r>
            <a:r>
              <a:rPr lang="en-US" sz="5000" b="1" i="1" dirty="0">
                <a:solidFill>
                  <a:srgbClr val="000000"/>
                </a:solidFill>
                <a:effectLst/>
                <a:latin typeface="Arial" panose="020B0604020202020204" pitchFamily="34" charset="0"/>
                <a:cs typeface="Arial" panose="020B0604020202020204" pitchFamily="34" charset="0"/>
              </a:rPr>
              <a:t>abi </a:t>
            </a:r>
            <a:r>
              <a:rPr lang="en-US" sz="5000" b="1" i="1" dirty="0" err="1">
                <a:solidFill>
                  <a:srgbClr val="000000"/>
                </a:solidFill>
                <a:effectLst/>
                <a:latin typeface="Arial" panose="020B0604020202020204" pitchFamily="34" charset="0"/>
                <a:cs typeface="Arial" panose="020B0604020202020204" pitchFamily="34" charset="0"/>
              </a:rPr>
              <a:t>sabi</a:t>
            </a:r>
            <a:endParaRPr lang="en-US" sz="5000" b="1" dirty="0"/>
          </a:p>
        </p:txBody>
      </p:sp>
      <p:sp>
        <p:nvSpPr>
          <p:cNvPr id="4" name="Content Placeholder 3">
            <a:extLst>
              <a:ext uri="{FF2B5EF4-FFF2-40B4-BE49-F238E27FC236}">
                <a16:creationId xmlns:a16="http://schemas.microsoft.com/office/drawing/2014/main" id="{5B9FA3EB-A0D4-4C2D-8A0F-1043A72E6E57}"/>
              </a:ext>
            </a:extLst>
          </p:cNvPr>
          <p:cNvSpPr>
            <a:spLocks noGrp="1"/>
          </p:cNvSpPr>
          <p:nvPr>
            <p:ph idx="1"/>
          </p:nvPr>
        </p:nvSpPr>
        <p:spPr>
          <a:xfrm>
            <a:off x="6421056" y="1807219"/>
            <a:ext cx="5770944" cy="4351338"/>
          </a:xfrm>
        </p:spPr>
        <p:txBody>
          <a:bodyPr>
            <a:noAutofit/>
          </a:bodyPr>
          <a:lstStyle/>
          <a:p>
            <a:r>
              <a:rPr lang="en-US" sz="3500" b="0" i="0" dirty="0">
                <a:solidFill>
                  <a:srgbClr val="202122"/>
                </a:solidFill>
                <a:effectLst/>
                <a:latin typeface="Arial" panose="020B0604020202020204" pitchFamily="34" charset="0"/>
              </a:rPr>
              <a:t>Japanese aesthetic derived from </a:t>
            </a:r>
            <a:r>
              <a:rPr lang="en-US" sz="3500" b="0" i="0" dirty="0">
                <a:effectLst/>
                <a:latin typeface="Arial" panose="020B0604020202020204" pitchFamily="34" charset="0"/>
              </a:rPr>
              <a:t>Buddhist teachings</a:t>
            </a:r>
          </a:p>
          <a:p>
            <a:r>
              <a:rPr lang="en-US" sz="3500" b="0" i="0" dirty="0">
                <a:effectLst/>
                <a:latin typeface="Arial" panose="020B0604020202020204" pitchFamily="34" charset="0"/>
              </a:rPr>
              <a:t>Embraces imperfection and impermanence</a:t>
            </a:r>
          </a:p>
          <a:p>
            <a:r>
              <a:rPr lang="en-US" sz="3500" b="0" i="0" dirty="0">
                <a:effectLst/>
                <a:latin typeface="Arial" panose="020B0604020202020204" pitchFamily="34" charset="0"/>
              </a:rPr>
              <a:t>Principles include an appreciation of natural objects, forces of nature, </a:t>
            </a:r>
            <a:r>
              <a:rPr lang="en-US" sz="3500" b="0" i="0" u="none" strike="noStrike" dirty="0">
                <a:effectLst/>
                <a:latin typeface="Arial" panose="020B0604020202020204" pitchFamily="34" charset="0"/>
              </a:rPr>
              <a:t>asymmetry</a:t>
            </a:r>
            <a:r>
              <a:rPr lang="en-US" sz="3500" b="0" i="0" dirty="0">
                <a:effectLst/>
                <a:latin typeface="Arial" panose="020B0604020202020204" pitchFamily="34" charset="0"/>
              </a:rPr>
              <a:t>, and modesty</a:t>
            </a:r>
            <a:endParaRPr lang="en-US" sz="3500" dirty="0"/>
          </a:p>
        </p:txBody>
      </p:sp>
      <p:pic>
        <p:nvPicPr>
          <p:cNvPr id="1026" name="Picture 2" descr="Wabi sabi - Sketchplanations">
            <a:extLst>
              <a:ext uri="{FF2B5EF4-FFF2-40B4-BE49-F238E27FC236}">
                <a16:creationId xmlns:a16="http://schemas.microsoft.com/office/drawing/2014/main" id="{4E31D336-52F8-4454-BA11-17FB1C92D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35" y="1446836"/>
            <a:ext cx="6045498" cy="536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19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427DD-E526-4983-86BC-69D065733CD7}"/>
              </a:ext>
            </a:extLst>
          </p:cNvPr>
          <p:cNvSpPr>
            <a:spLocks noGrp="1"/>
          </p:cNvSpPr>
          <p:nvPr>
            <p:ph idx="1"/>
          </p:nvPr>
        </p:nvSpPr>
        <p:spPr>
          <a:xfrm>
            <a:off x="838200" y="729205"/>
            <a:ext cx="5724646" cy="5625295"/>
          </a:xfrm>
        </p:spPr>
        <p:txBody>
          <a:bodyPr>
            <a:noAutofit/>
          </a:bodyPr>
          <a:lstStyle/>
          <a:p>
            <a:pPr marL="0" indent="0">
              <a:buNone/>
            </a:pPr>
            <a:r>
              <a:rPr lang="en-US" sz="3200" b="0" i="0" dirty="0">
                <a:solidFill>
                  <a:srgbClr val="000000"/>
                </a:solidFill>
                <a:effectLst/>
                <a:latin typeface="Open Sans" panose="020B0606030504020204" pitchFamily="34" charset="0"/>
              </a:rPr>
              <a:t>“When I was about 18 years old, I saw an image of a painting by Antoni </a:t>
            </a:r>
            <a:r>
              <a:rPr lang="en-US" sz="3200" b="0" i="0" dirty="0" err="1">
                <a:solidFill>
                  <a:srgbClr val="000000"/>
                </a:solidFill>
                <a:effectLst/>
                <a:latin typeface="Open Sans" panose="020B0606030504020204" pitchFamily="34" charset="0"/>
              </a:rPr>
              <a:t>Tàpies</a:t>
            </a:r>
            <a:r>
              <a:rPr lang="en-US" sz="3200" b="0" i="0" dirty="0">
                <a:solidFill>
                  <a:srgbClr val="000000"/>
                </a:solidFill>
                <a:effectLst/>
                <a:latin typeface="Open Sans" panose="020B0606030504020204" pitchFamily="34" charset="0"/>
              </a:rPr>
              <a:t> for the first time in a magazine. I don’t remember which magazine anymore, however, I remember seeing the black-and-white image. Even without color, the painting looked strong and powerful. I immediately fell in love.”</a:t>
            </a:r>
          </a:p>
          <a:p>
            <a:pPr marL="0" indent="0" algn="r">
              <a:buNone/>
            </a:pPr>
            <a:r>
              <a:rPr lang="en-US" sz="3200" dirty="0">
                <a:solidFill>
                  <a:srgbClr val="000000"/>
                </a:solidFill>
                <a:latin typeface="Open Sans" panose="020B0606030504020204" pitchFamily="34" charset="0"/>
              </a:rPr>
              <a:t>--Bosco Sodi</a:t>
            </a:r>
            <a:endParaRPr lang="en-US" sz="3200" dirty="0"/>
          </a:p>
        </p:txBody>
      </p:sp>
      <p:pic>
        <p:nvPicPr>
          <p:cNvPr id="11266" name="Picture 2" descr="The estate of Antoni Tàpies | Almine Rech Gallery">
            <a:extLst>
              <a:ext uri="{FF2B5EF4-FFF2-40B4-BE49-F238E27FC236}">
                <a16:creationId xmlns:a16="http://schemas.microsoft.com/office/drawing/2014/main" id="{C01B0921-39A0-46FD-BE13-42F9137CD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837" y="0"/>
            <a:ext cx="51101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91CB54-5EEC-4DC1-B534-10B6EC49B49D}"/>
              </a:ext>
            </a:extLst>
          </p:cNvPr>
          <p:cNvSpPr txBox="1"/>
          <p:nvPr/>
        </p:nvSpPr>
        <p:spPr>
          <a:xfrm>
            <a:off x="7222603" y="6261902"/>
            <a:ext cx="6154838" cy="430887"/>
          </a:xfrm>
          <a:prstGeom prst="rect">
            <a:avLst/>
          </a:prstGeom>
          <a:noFill/>
        </p:spPr>
        <p:txBody>
          <a:bodyPr wrap="square">
            <a:spAutoFit/>
          </a:bodyPr>
          <a:lstStyle/>
          <a:p>
            <a:r>
              <a:rPr lang="en-US" sz="2200" b="1" i="0" dirty="0">
                <a:solidFill>
                  <a:schemeClr val="bg1"/>
                </a:solidFill>
                <a:effectLst/>
                <a:latin typeface="Open Sans" panose="020B0606030504020204" pitchFamily="34" charset="0"/>
              </a:rPr>
              <a:t>Antoni </a:t>
            </a:r>
            <a:r>
              <a:rPr lang="en-US" sz="2200" b="1" i="0" dirty="0" err="1">
                <a:solidFill>
                  <a:schemeClr val="bg1"/>
                </a:solidFill>
                <a:effectLst/>
                <a:latin typeface="Open Sans" panose="020B0606030504020204" pitchFamily="34" charset="0"/>
              </a:rPr>
              <a:t>Tàpies</a:t>
            </a:r>
            <a:r>
              <a:rPr lang="en-US" sz="2200" b="1" i="0" dirty="0">
                <a:solidFill>
                  <a:schemeClr val="bg1"/>
                </a:solidFill>
                <a:effectLst/>
                <a:latin typeface="Open Sans" panose="020B0606030504020204" pitchFamily="34" charset="0"/>
              </a:rPr>
              <a:t>  in his studio, 1940s</a:t>
            </a:r>
            <a:endParaRPr lang="en-US" sz="2200" b="1" dirty="0">
              <a:solidFill>
                <a:schemeClr val="bg1"/>
              </a:solidFill>
            </a:endParaRPr>
          </a:p>
        </p:txBody>
      </p:sp>
    </p:spTree>
    <p:extLst>
      <p:ext uri="{BB962C8B-B14F-4D97-AF65-F5344CB8AC3E}">
        <p14:creationId xmlns:p14="http://schemas.microsoft.com/office/powerpoint/2010/main" val="3174685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tist of the moment……Bosco Sodi | galaxyofart">
            <a:extLst>
              <a:ext uri="{FF2B5EF4-FFF2-40B4-BE49-F238E27FC236}">
                <a16:creationId xmlns:a16="http://schemas.microsoft.com/office/drawing/2014/main" id="{A2ACE2F3-32FC-4D7F-B85E-9C96BE727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827" y="294705"/>
            <a:ext cx="4168453" cy="62685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E879BD-8D7D-4C1A-9535-6407F9C08901}"/>
              </a:ext>
            </a:extLst>
          </p:cNvPr>
          <p:cNvSpPr>
            <a:spLocks noGrp="1"/>
          </p:cNvSpPr>
          <p:nvPr>
            <p:ph idx="1"/>
          </p:nvPr>
        </p:nvSpPr>
        <p:spPr>
          <a:xfrm>
            <a:off x="606706" y="1006996"/>
            <a:ext cx="6233932" cy="4884517"/>
          </a:xfrm>
        </p:spPr>
        <p:txBody>
          <a:bodyPr>
            <a:normAutofit/>
          </a:bodyPr>
          <a:lstStyle/>
          <a:p>
            <a:pPr marL="0" indent="0">
              <a:buNone/>
            </a:pPr>
            <a:r>
              <a:rPr lang="en-US" sz="3600" b="0" i="0" dirty="0">
                <a:solidFill>
                  <a:srgbClr val="333333"/>
                </a:solidFill>
                <a:effectLst/>
                <a:latin typeface="Helvetica Neue"/>
              </a:rPr>
              <a:t>“It’s about embracing the accident, embracing the non-control, embracing the passing of time and working with organic materials.”</a:t>
            </a:r>
          </a:p>
          <a:p>
            <a:pPr marL="0" indent="0" algn="r">
              <a:buNone/>
            </a:pPr>
            <a:r>
              <a:rPr lang="en-US" sz="3600" dirty="0">
                <a:solidFill>
                  <a:srgbClr val="333333"/>
                </a:solidFill>
                <a:latin typeface="Helvetica Neue"/>
              </a:rPr>
              <a:t>--- Bosco Sodi</a:t>
            </a:r>
          </a:p>
        </p:txBody>
      </p:sp>
    </p:spTree>
    <p:extLst>
      <p:ext uri="{BB962C8B-B14F-4D97-AF65-F5344CB8AC3E}">
        <p14:creationId xmlns:p14="http://schemas.microsoft.com/office/powerpoint/2010/main" val="385831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8FD0-D06B-45B5-AC3F-FC0F040BCD21}"/>
              </a:ext>
            </a:extLst>
          </p:cNvPr>
          <p:cNvSpPr>
            <a:spLocks noGrp="1"/>
          </p:cNvSpPr>
          <p:nvPr>
            <p:ph type="title"/>
          </p:nvPr>
        </p:nvSpPr>
        <p:spPr/>
        <p:txBody>
          <a:bodyPr/>
          <a:lstStyle/>
          <a:p>
            <a:r>
              <a:rPr lang="en-US" b="1" i="0" dirty="0">
                <a:solidFill>
                  <a:srgbClr val="16161D"/>
                </a:solidFill>
                <a:effectLst/>
                <a:latin typeface="Akkurat"/>
              </a:rPr>
              <a:t>Antoni </a:t>
            </a:r>
            <a:r>
              <a:rPr lang="en-US" b="1" i="0" dirty="0" err="1">
                <a:solidFill>
                  <a:srgbClr val="16161D"/>
                </a:solidFill>
                <a:effectLst/>
                <a:latin typeface="Akkurat"/>
              </a:rPr>
              <a:t>Tàpies</a:t>
            </a:r>
            <a:endParaRPr lang="en-US" dirty="0"/>
          </a:p>
        </p:txBody>
      </p:sp>
      <p:sp>
        <p:nvSpPr>
          <p:cNvPr id="3" name="Content Placeholder 2">
            <a:extLst>
              <a:ext uri="{FF2B5EF4-FFF2-40B4-BE49-F238E27FC236}">
                <a16:creationId xmlns:a16="http://schemas.microsoft.com/office/drawing/2014/main" id="{902E592A-5052-424B-855F-8275FEE82B45}"/>
              </a:ext>
            </a:extLst>
          </p:cNvPr>
          <p:cNvSpPr>
            <a:spLocks noGrp="1"/>
          </p:cNvSpPr>
          <p:nvPr>
            <p:ph idx="1"/>
          </p:nvPr>
        </p:nvSpPr>
        <p:spPr>
          <a:xfrm>
            <a:off x="838200" y="1825625"/>
            <a:ext cx="5632048" cy="4351338"/>
          </a:xfrm>
        </p:spPr>
        <p:txBody>
          <a:bodyPr>
            <a:normAutofit/>
          </a:bodyPr>
          <a:lstStyle/>
          <a:p>
            <a:pPr marL="0" indent="0">
              <a:buNone/>
            </a:pPr>
            <a:r>
              <a:rPr lang="en-US" sz="3200" i="0" dirty="0">
                <a:solidFill>
                  <a:srgbClr val="16161D"/>
                </a:solidFill>
                <a:effectLst/>
                <a:latin typeface="adobe-garamond-pro"/>
              </a:rPr>
              <a:t>Spanish modern artist </a:t>
            </a:r>
            <a:r>
              <a:rPr lang="en-US" sz="3200" b="0" i="0" dirty="0">
                <a:solidFill>
                  <a:srgbClr val="16161D"/>
                </a:solidFill>
                <a:effectLst/>
                <a:latin typeface="adobe-garamond-pro"/>
              </a:rPr>
              <a:t>(b. 1923, Barcelona; d. 2012, Barcelona)</a:t>
            </a:r>
          </a:p>
          <a:p>
            <a:pPr marL="0" indent="0">
              <a:buNone/>
            </a:pPr>
            <a:r>
              <a:rPr lang="en-US" sz="3200" dirty="0">
                <a:solidFill>
                  <a:srgbClr val="16161D"/>
                </a:solidFill>
                <a:latin typeface="adobe-garamond-pro"/>
              </a:rPr>
              <a:t>Known for arresting, striking </a:t>
            </a:r>
            <a:r>
              <a:rPr lang="en-US" sz="3200" b="0" i="0" dirty="0">
                <a:solidFill>
                  <a:srgbClr val="16161D"/>
                </a:solidFill>
                <a:effectLst/>
                <a:latin typeface="adobe-garamond-pro"/>
              </a:rPr>
              <a:t>visual language </a:t>
            </a:r>
          </a:p>
          <a:p>
            <a:pPr marL="0" indent="0">
              <a:buNone/>
            </a:pPr>
            <a:r>
              <a:rPr lang="en-US" sz="3200" dirty="0">
                <a:solidFill>
                  <a:srgbClr val="16161D"/>
                </a:solidFill>
                <a:latin typeface="adobe-garamond-pro"/>
              </a:rPr>
              <a:t>Used a variety of materials</a:t>
            </a:r>
            <a:endParaRPr lang="en-US" sz="3200" dirty="0"/>
          </a:p>
        </p:txBody>
      </p:sp>
      <p:pic>
        <p:nvPicPr>
          <p:cNvPr id="17410" name="Picture 2" descr="Manuel Borja-Villel on Antoni Tàpies - Artforum International">
            <a:extLst>
              <a:ext uri="{FF2B5EF4-FFF2-40B4-BE49-F238E27FC236}">
                <a16:creationId xmlns:a16="http://schemas.microsoft.com/office/drawing/2014/main" id="{7869955D-1181-4007-AD8F-D9D305577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248" y="0"/>
            <a:ext cx="5682192"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784A7C-F2FD-43DD-8B7F-1E102ECDFD1E}"/>
              </a:ext>
            </a:extLst>
          </p:cNvPr>
          <p:cNvSpPr txBox="1"/>
          <p:nvPr/>
        </p:nvSpPr>
        <p:spPr>
          <a:xfrm>
            <a:off x="6470248" y="5943600"/>
            <a:ext cx="5682192" cy="830997"/>
          </a:xfrm>
          <a:prstGeom prst="rect">
            <a:avLst/>
          </a:prstGeom>
          <a:noFill/>
        </p:spPr>
        <p:txBody>
          <a:bodyPr wrap="square">
            <a:spAutoFit/>
          </a:bodyPr>
          <a:lstStyle/>
          <a:p>
            <a:pPr algn="ctr"/>
            <a:r>
              <a:rPr lang="en-US" sz="2400" b="0" i="0" dirty="0">
                <a:solidFill>
                  <a:srgbClr val="000000"/>
                </a:solidFill>
                <a:effectLst/>
                <a:latin typeface="franklin-gothic-urw"/>
              </a:rPr>
              <a:t>Antoni </a:t>
            </a:r>
            <a:r>
              <a:rPr lang="en-US" sz="2400" b="0" i="0" dirty="0" err="1">
                <a:solidFill>
                  <a:srgbClr val="000000"/>
                </a:solidFill>
                <a:effectLst/>
                <a:latin typeface="franklin-gothic-urw"/>
              </a:rPr>
              <a:t>Tàpies</a:t>
            </a:r>
            <a:r>
              <a:rPr lang="en-US" sz="2400" b="0" i="0" dirty="0">
                <a:solidFill>
                  <a:srgbClr val="000000"/>
                </a:solidFill>
                <a:effectLst/>
                <a:latin typeface="franklin-gothic-urw"/>
              </a:rPr>
              <a:t> in his studio in                    </a:t>
            </a:r>
            <a:r>
              <a:rPr lang="en-US" sz="2400" b="0" i="0" dirty="0" err="1">
                <a:solidFill>
                  <a:srgbClr val="000000"/>
                </a:solidFill>
                <a:effectLst/>
                <a:latin typeface="franklin-gothic-urw"/>
              </a:rPr>
              <a:t>Campins</a:t>
            </a:r>
            <a:r>
              <a:rPr lang="en-US" sz="2400" b="0" i="0" dirty="0">
                <a:solidFill>
                  <a:srgbClr val="000000"/>
                </a:solidFill>
                <a:effectLst/>
                <a:latin typeface="franklin-gothic-urw"/>
              </a:rPr>
              <a:t>, Catalonia, Spain, 2002</a:t>
            </a:r>
            <a:endParaRPr lang="en-US" sz="2400" dirty="0"/>
          </a:p>
        </p:txBody>
      </p:sp>
    </p:spTree>
    <p:extLst>
      <p:ext uri="{BB962C8B-B14F-4D97-AF65-F5344CB8AC3E}">
        <p14:creationId xmlns:p14="http://schemas.microsoft.com/office/powerpoint/2010/main" val="71626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a:extLst>
              <a:ext uri="{FF2B5EF4-FFF2-40B4-BE49-F238E27FC236}">
                <a16:creationId xmlns:a16="http://schemas.microsoft.com/office/drawing/2014/main" id="{6A7EB444-C6BE-4D13-A094-5869CD18D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3" y="0"/>
            <a:ext cx="9604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31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2E158-7722-4729-9FDA-FA5270D0613B}"/>
              </a:ext>
            </a:extLst>
          </p:cNvPr>
          <p:cNvSpPr>
            <a:spLocks noGrp="1"/>
          </p:cNvSpPr>
          <p:nvPr>
            <p:ph type="title"/>
          </p:nvPr>
        </p:nvSpPr>
        <p:spPr/>
        <p:txBody>
          <a:bodyPr/>
          <a:lstStyle/>
          <a:p>
            <a:pPr algn="r"/>
            <a:r>
              <a:rPr lang="en-US" sz="6000" b="0" i="1" u="none" strike="noStrike" baseline="0" dirty="0">
                <a:solidFill>
                  <a:srgbClr val="000000"/>
                </a:solidFill>
                <a:latin typeface="Calibri" panose="020F0502020204030204" pitchFamily="34" charset="0"/>
              </a:rPr>
              <a:t>Vers </a:t>
            </a:r>
            <a:r>
              <a:rPr lang="en-US" sz="6000" b="0" i="1" u="none" strike="noStrike" baseline="0" dirty="0" err="1">
                <a:solidFill>
                  <a:srgbClr val="000000"/>
                </a:solidFill>
                <a:latin typeface="Calibri" panose="020F0502020204030204" pitchFamily="34" charset="0"/>
              </a:rPr>
              <a:t>l’Espagne</a:t>
            </a:r>
            <a:endParaRPr lang="en-US" dirty="0"/>
          </a:p>
        </p:txBody>
      </p:sp>
      <p:sp>
        <p:nvSpPr>
          <p:cNvPr id="5" name="Text Placeholder 4">
            <a:extLst>
              <a:ext uri="{FF2B5EF4-FFF2-40B4-BE49-F238E27FC236}">
                <a16:creationId xmlns:a16="http://schemas.microsoft.com/office/drawing/2014/main" id="{193C1323-AFC6-49C3-8580-0195946617A0}"/>
              </a:ext>
            </a:extLst>
          </p:cNvPr>
          <p:cNvSpPr>
            <a:spLocks noGrp="1"/>
          </p:cNvSpPr>
          <p:nvPr>
            <p:ph type="body" idx="1"/>
          </p:nvPr>
        </p:nvSpPr>
        <p:spPr/>
        <p:txBody>
          <a:bodyPr>
            <a:normAutofit/>
          </a:bodyPr>
          <a:lstStyle/>
          <a:p>
            <a:pPr algn="r"/>
            <a:r>
              <a:rPr lang="en-US" sz="4000" i="1" dirty="0"/>
              <a:t>(To Spain)</a:t>
            </a:r>
          </a:p>
        </p:txBody>
      </p:sp>
    </p:spTree>
    <p:extLst>
      <p:ext uri="{BB962C8B-B14F-4D97-AF65-F5344CB8AC3E}">
        <p14:creationId xmlns:p14="http://schemas.microsoft.com/office/powerpoint/2010/main" val="32568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346B55-1AD0-44A8-B8C3-02348C6F3832}"/>
              </a:ext>
            </a:extLst>
          </p:cNvPr>
          <p:cNvSpPr>
            <a:spLocks noGrp="1"/>
          </p:cNvSpPr>
          <p:nvPr>
            <p:ph type="title"/>
          </p:nvPr>
        </p:nvSpPr>
        <p:spPr>
          <a:xfrm>
            <a:off x="123567" y="2675838"/>
            <a:ext cx="3336323" cy="1325563"/>
          </a:xfrm>
        </p:spPr>
        <p:txBody>
          <a:bodyPr>
            <a:normAutofit/>
          </a:bodyPr>
          <a:lstStyle/>
          <a:p>
            <a:r>
              <a:rPr lang="en-US" sz="3500" b="0" i="1" u="none" strike="noStrike" baseline="0" dirty="0">
                <a:solidFill>
                  <a:srgbClr val="000000"/>
                </a:solidFill>
                <a:latin typeface="Calibri" panose="020F0502020204030204" pitchFamily="34" charset="0"/>
              </a:rPr>
              <a:t>Vers </a:t>
            </a:r>
            <a:r>
              <a:rPr lang="en-US" sz="3500" b="0" i="1" u="none" strike="noStrike" baseline="0" dirty="0" err="1">
                <a:solidFill>
                  <a:srgbClr val="000000"/>
                </a:solidFill>
                <a:latin typeface="Calibri" panose="020F0502020204030204" pitchFamily="34" charset="0"/>
              </a:rPr>
              <a:t>l’Espagne</a:t>
            </a:r>
            <a:r>
              <a:rPr lang="en-US" sz="3500" b="0" i="1" u="none" strike="noStrike" baseline="0" dirty="0">
                <a:solidFill>
                  <a:srgbClr val="000000"/>
                </a:solidFill>
                <a:latin typeface="Calibri" panose="020F0502020204030204" pitchFamily="34" charset="0"/>
              </a:rPr>
              <a:t>, 8</a:t>
            </a:r>
            <a:r>
              <a:rPr lang="en-US" sz="3500" b="0" i="0" u="none" strike="noStrike" baseline="0" dirty="0">
                <a:solidFill>
                  <a:srgbClr val="000000"/>
                </a:solidFill>
                <a:latin typeface="Calibri" panose="020F0502020204030204" pitchFamily="34" charset="0"/>
              </a:rPr>
              <a:t> (2019) </a:t>
            </a:r>
            <a:endParaRPr lang="en-US" sz="3500" dirty="0"/>
          </a:p>
        </p:txBody>
      </p:sp>
      <p:pic>
        <p:nvPicPr>
          <p:cNvPr id="6" name="Picture 5">
            <a:extLst>
              <a:ext uri="{FF2B5EF4-FFF2-40B4-BE49-F238E27FC236}">
                <a16:creationId xmlns:a16="http://schemas.microsoft.com/office/drawing/2014/main" id="{5BE06FD3-EF2F-4757-9C60-1A7E759E109D}"/>
              </a:ext>
            </a:extLst>
          </p:cNvPr>
          <p:cNvPicPr>
            <a:picLocks noChangeAspect="1"/>
          </p:cNvPicPr>
          <p:nvPr/>
        </p:nvPicPr>
        <p:blipFill rotWithShape="1">
          <a:blip r:embed="rId3"/>
          <a:srcRect l="2583"/>
          <a:stretch/>
        </p:blipFill>
        <p:spPr>
          <a:xfrm>
            <a:off x="3336323" y="26252"/>
            <a:ext cx="8855678" cy="6845534"/>
          </a:xfrm>
          <a:prstGeom prst="rect">
            <a:avLst/>
          </a:prstGeom>
        </p:spPr>
      </p:pic>
    </p:spTree>
    <p:extLst>
      <p:ext uri="{BB962C8B-B14F-4D97-AF65-F5344CB8AC3E}">
        <p14:creationId xmlns:p14="http://schemas.microsoft.com/office/powerpoint/2010/main" val="259621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346B55-1AD0-44A8-B8C3-02348C6F3832}"/>
              </a:ext>
            </a:extLst>
          </p:cNvPr>
          <p:cNvSpPr>
            <a:spLocks noGrp="1"/>
          </p:cNvSpPr>
          <p:nvPr>
            <p:ph type="title"/>
          </p:nvPr>
        </p:nvSpPr>
        <p:spPr>
          <a:xfrm>
            <a:off x="123567" y="2675838"/>
            <a:ext cx="3336323" cy="1325563"/>
          </a:xfrm>
        </p:spPr>
        <p:txBody>
          <a:bodyPr>
            <a:normAutofit/>
          </a:bodyPr>
          <a:lstStyle/>
          <a:p>
            <a:r>
              <a:rPr lang="en-US" sz="3500" b="0" i="1" u="none" strike="noStrike" baseline="0" dirty="0">
                <a:solidFill>
                  <a:srgbClr val="000000"/>
                </a:solidFill>
                <a:latin typeface="Calibri" panose="020F0502020204030204" pitchFamily="34" charset="0"/>
              </a:rPr>
              <a:t>Vers </a:t>
            </a:r>
            <a:r>
              <a:rPr lang="en-US" sz="3500" b="0" i="1" u="none" strike="noStrike" baseline="0" dirty="0" err="1">
                <a:solidFill>
                  <a:srgbClr val="000000"/>
                </a:solidFill>
                <a:latin typeface="Calibri" panose="020F0502020204030204" pitchFamily="34" charset="0"/>
              </a:rPr>
              <a:t>l’Espagne</a:t>
            </a:r>
            <a:r>
              <a:rPr lang="en-US" sz="3500" b="0" i="1" u="none" strike="noStrike" baseline="0" dirty="0">
                <a:solidFill>
                  <a:srgbClr val="000000"/>
                </a:solidFill>
                <a:latin typeface="Calibri" panose="020F0502020204030204" pitchFamily="34" charset="0"/>
              </a:rPr>
              <a:t>, 9</a:t>
            </a:r>
            <a:r>
              <a:rPr lang="en-US" sz="3500" b="0" i="0" u="none" strike="noStrike" baseline="0" dirty="0">
                <a:solidFill>
                  <a:srgbClr val="000000"/>
                </a:solidFill>
                <a:latin typeface="Calibri" panose="020F0502020204030204" pitchFamily="34" charset="0"/>
              </a:rPr>
              <a:t> (2019) </a:t>
            </a:r>
            <a:endParaRPr lang="en-US" sz="3500" dirty="0"/>
          </a:p>
        </p:txBody>
      </p:sp>
      <p:pic>
        <p:nvPicPr>
          <p:cNvPr id="3" name="Picture 2">
            <a:extLst>
              <a:ext uri="{FF2B5EF4-FFF2-40B4-BE49-F238E27FC236}">
                <a16:creationId xmlns:a16="http://schemas.microsoft.com/office/drawing/2014/main" id="{873E546B-D549-4D3F-B8D2-6C7BD6ED9B08}"/>
              </a:ext>
            </a:extLst>
          </p:cNvPr>
          <p:cNvPicPr>
            <a:picLocks noChangeAspect="1"/>
          </p:cNvPicPr>
          <p:nvPr/>
        </p:nvPicPr>
        <p:blipFill rotWithShape="1">
          <a:blip r:embed="rId3"/>
          <a:srcRect l="2617"/>
          <a:stretch/>
        </p:blipFill>
        <p:spPr>
          <a:xfrm>
            <a:off x="3459890" y="-72803"/>
            <a:ext cx="8915443" cy="7003606"/>
          </a:xfrm>
          <a:prstGeom prst="rect">
            <a:avLst/>
          </a:prstGeom>
        </p:spPr>
      </p:pic>
    </p:spTree>
    <p:extLst>
      <p:ext uri="{BB962C8B-B14F-4D97-AF65-F5344CB8AC3E}">
        <p14:creationId xmlns:p14="http://schemas.microsoft.com/office/powerpoint/2010/main" val="102447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346B55-1AD0-44A8-B8C3-02348C6F3832}"/>
              </a:ext>
            </a:extLst>
          </p:cNvPr>
          <p:cNvSpPr>
            <a:spLocks noGrp="1"/>
          </p:cNvSpPr>
          <p:nvPr>
            <p:ph type="title"/>
          </p:nvPr>
        </p:nvSpPr>
        <p:spPr>
          <a:xfrm>
            <a:off x="123567" y="2675838"/>
            <a:ext cx="3608174" cy="1325563"/>
          </a:xfrm>
        </p:spPr>
        <p:txBody>
          <a:bodyPr>
            <a:normAutofit/>
          </a:bodyPr>
          <a:lstStyle/>
          <a:p>
            <a:r>
              <a:rPr lang="en-US" sz="3500" b="0" i="1" u="none" strike="noStrike" baseline="0" dirty="0">
                <a:solidFill>
                  <a:srgbClr val="000000"/>
                </a:solidFill>
                <a:latin typeface="Calibri" panose="020F0502020204030204" pitchFamily="34" charset="0"/>
              </a:rPr>
              <a:t>Vers </a:t>
            </a:r>
            <a:r>
              <a:rPr lang="en-US" sz="3500" b="0" i="1" u="none" strike="noStrike" baseline="0" dirty="0" err="1">
                <a:solidFill>
                  <a:srgbClr val="000000"/>
                </a:solidFill>
                <a:latin typeface="Calibri" panose="020F0502020204030204" pitchFamily="34" charset="0"/>
              </a:rPr>
              <a:t>l’Espagne</a:t>
            </a:r>
            <a:r>
              <a:rPr lang="en-US" sz="3500" b="0" i="1" u="none" strike="noStrike" baseline="0" dirty="0">
                <a:solidFill>
                  <a:srgbClr val="000000"/>
                </a:solidFill>
                <a:latin typeface="Calibri" panose="020F0502020204030204" pitchFamily="34" charset="0"/>
              </a:rPr>
              <a:t>, 10</a:t>
            </a:r>
            <a:r>
              <a:rPr lang="en-US" sz="3500" b="0" i="0" u="none" strike="noStrike" baseline="0" dirty="0">
                <a:solidFill>
                  <a:srgbClr val="000000"/>
                </a:solidFill>
                <a:latin typeface="Calibri" panose="020F0502020204030204" pitchFamily="34" charset="0"/>
              </a:rPr>
              <a:t> (2019) </a:t>
            </a:r>
            <a:endParaRPr lang="en-US" sz="3500" dirty="0"/>
          </a:p>
        </p:txBody>
      </p:sp>
      <p:pic>
        <p:nvPicPr>
          <p:cNvPr id="5" name="Picture 4">
            <a:extLst>
              <a:ext uri="{FF2B5EF4-FFF2-40B4-BE49-F238E27FC236}">
                <a16:creationId xmlns:a16="http://schemas.microsoft.com/office/drawing/2014/main" id="{D94D356A-7443-4590-B908-1E9BC795FBE9}"/>
              </a:ext>
            </a:extLst>
          </p:cNvPr>
          <p:cNvPicPr>
            <a:picLocks noChangeAspect="1"/>
          </p:cNvPicPr>
          <p:nvPr/>
        </p:nvPicPr>
        <p:blipFill>
          <a:blip r:embed="rId3"/>
          <a:stretch>
            <a:fillRect/>
          </a:stretch>
        </p:blipFill>
        <p:spPr>
          <a:xfrm>
            <a:off x="3551972" y="113990"/>
            <a:ext cx="8735483" cy="6630019"/>
          </a:xfrm>
          <a:prstGeom prst="rect">
            <a:avLst/>
          </a:prstGeom>
        </p:spPr>
      </p:pic>
    </p:spTree>
    <p:extLst>
      <p:ext uri="{BB962C8B-B14F-4D97-AF65-F5344CB8AC3E}">
        <p14:creationId xmlns:p14="http://schemas.microsoft.com/office/powerpoint/2010/main" val="306238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346B55-1AD0-44A8-B8C3-02348C6F3832}"/>
              </a:ext>
            </a:extLst>
          </p:cNvPr>
          <p:cNvSpPr>
            <a:spLocks noGrp="1"/>
          </p:cNvSpPr>
          <p:nvPr>
            <p:ph type="title"/>
          </p:nvPr>
        </p:nvSpPr>
        <p:spPr>
          <a:xfrm>
            <a:off x="123567" y="2675838"/>
            <a:ext cx="3608174" cy="1325563"/>
          </a:xfrm>
        </p:spPr>
        <p:txBody>
          <a:bodyPr>
            <a:normAutofit/>
          </a:bodyPr>
          <a:lstStyle/>
          <a:p>
            <a:r>
              <a:rPr lang="en-US" sz="3500" b="0" i="1" u="none" strike="noStrike" baseline="0" dirty="0">
                <a:solidFill>
                  <a:srgbClr val="000000"/>
                </a:solidFill>
                <a:latin typeface="Calibri" panose="020F0502020204030204" pitchFamily="34" charset="0"/>
              </a:rPr>
              <a:t>Vers </a:t>
            </a:r>
            <a:r>
              <a:rPr lang="en-US" sz="3500" b="0" i="1" u="none" strike="noStrike" baseline="0" dirty="0" err="1">
                <a:solidFill>
                  <a:srgbClr val="000000"/>
                </a:solidFill>
                <a:latin typeface="Calibri" panose="020F0502020204030204" pitchFamily="34" charset="0"/>
              </a:rPr>
              <a:t>l’Espagne</a:t>
            </a:r>
            <a:r>
              <a:rPr lang="en-US" sz="3500" b="0" i="1" u="none" strike="noStrike" baseline="0" dirty="0">
                <a:solidFill>
                  <a:srgbClr val="000000"/>
                </a:solidFill>
                <a:latin typeface="Calibri" panose="020F0502020204030204" pitchFamily="34" charset="0"/>
              </a:rPr>
              <a:t>, 11</a:t>
            </a:r>
            <a:r>
              <a:rPr lang="en-US" sz="3500" b="0" i="0" u="none" strike="noStrike" baseline="0" dirty="0">
                <a:solidFill>
                  <a:srgbClr val="000000"/>
                </a:solidFill>
                <a:latin typeface="Calibri" panose="020F0502020204030204" pitchFamily="34" charset="0"/>
              </a:rPr>
              <a:t> (2019) </a:t>
            </a:r>
            <a:endParaRPr lang="en-US" sz="3500" dirty="0"/>
          </a:p>
        </p:txBody>
      </p:sp>
      <p:pic>
        <p:nvPicPr>
          <p:cNvPr id="3" name="Picture 2">
            <a:extLst>
              <a:ext uri="{FF2B5EF4-FFF2-40B4-BE49-F238E27FC236}">
                <a16:creationId xmlns:a16="http://schemas.microsoft.com/office/drawing/2014/main" id="{48B13634-BDDD-46BD-9122-0F6AE7253F4B}"/>
              </a:ext>
            </a:extLst>
          </p:cNvPr>
          <p:cNvPicPr>
            <a:picLocks noChangeAspect="1"/>
          </p:cNvPicPr>
          <p:nvPr/>
        </p:nvPicPr>
        <p:blipFill rotWithShape="1">
          <a:blip r:embed="rId3"/>
          <a:srcRect l="1818" r="2579"/>
          <a:stretch/>
        </p:blipFill>
        <p:spPr>
          <a:xfrm>
            <a:off x="3584364" y="123568"/>
            <a:ext cx="8539878" cy="6623221"/>
          </a:xfrm>
          <a:prstGeom prst="rect">
            <a:avLst/>
          </a:prstGeom>
        </p:spPr>
      </p:pic>
    </p:spTree>
    <p:extLst>
      <p:ext uri="{BB962C8B-B14F-4D97-AF65-F5344CB8AC3E}">
        <p14:creationId xmlns:p14="http://schemas.microsoft.com/office/powerpoint/2010/main" val="747516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1400</Words>
  <Application>Microsoft Office PowerPoint</Application>
  <PresentationFormat>Widescreen</PresentationFormat>
  <Paragraphs>124</Paragraphs>
  <Slides>20</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adobe-garamond-pro</vt:lpstr>
      <vt:lpstr>Akkurat</vt:lpstr>
      <vt:lpstr>Arial</vt:lpstr>
      <vt:lpstr>Brandon-Grotesque</vt:lpstr>
      <vt:lpstr>Calibri</vt:lpstr>
      <vt:lpstr>Calibri Light</vt:lpstr>
      <vt:lpstr>franklin-gothic-urw</vt:lpstr>
      <vt:lpstr>Gotham A</vt:lpstr>
      <vt:lpstr>Helvetica Neue</vt:lpstr>
      <vt:lpstr>ll-unica77</vt:lpstr>
      <vt:lpstr>Open Sans</vt:lpstr>
      <vt:lpstr>TiemposText-Regular</vt:lpstr>
      <vt:lpstr>Versailles</vt:lpstr>
      <vt:lpstr>Zesta-ita</vt:lpstr>
      <vt:lpstr>Office Theme</vt:lpstr>
      <vt:lpstr>Bosco Sodi: </vt:lpstr>
      <vt:lpstr>PowerPoint Presentation</vt:lpstr>
      <vt:lpstr>Antoni Tàpies</vt:lpstr>
      <vt:lpstr>PowerPoint Presentation</vt:lpstr>
      <vt:lpstr>Vers l’Espagne</vt:lpstr>
      <vt:lpstr>Vers l’Espagne, 8 (2019) </vt:lpstr>
      <vt:lpstr>Vers l’Espagne, 9 (2019) </vt:lpstr>
      <vt:lpstr>Vers l’Espagne, 10 (2019) </vt:lpstr>
      <vt:lpstr>Vers l’Espagne, 11 (2019) </vt:lpstr>
      <vt:lpstr>PowerPoint Presentation</vt:lpstr>
      <vt:lpstr>Installation View</vt:lpstr>
      <vt:lpstr>PowerPoint Presentation</vt:lpstr>
      <vt:lpstr>Vers l’Espagne Branch (2019) </vt:lpstr>
      <vt:lpstr>PowerPoint Presentation</vt:lpstr>
      <vt:lpstr>Bosco Sodi:</vt:lpstr>
      <vt:lpstr>Bosco Sodi</vt:lpstr>
      <vt:lpstr>Sodi’s Creative Process</vt:lpstr>
      <vt:lpstr>Casa Wabi</vt:lpstr>
      <vt:lpstr>wabi sabi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Cruz</dc:creator>
  <cp:lastModifiedBy>Barbara Cruz</cp:lastModifiedBy>
  <cp:revision>11</cp:revision>
  <dcterms:created xsi:type="dcterms:W3CDTF">2021-10-27T15:37:12Z</dcterms:created>
  <dcterms:modified xsi:type="dcterms:W3CDTF">2021-11-16T20:48:24Z</dcterms:modified>
</cp:coreProperties>
</file>