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69" r:id="rId3"/>
    <p:sldId id="270" r:id="rId4"/>
    <p:sldId id="271" r:id="rId5"/>
    <p:sldId id="272" r:id="rId6"/>
    <p:sldId id="277" r:id="rId7"/>
    <p:sldId id="261" r:id="rId8"/>
    <p:sldId id="265" r:id="rId9"/>
    <p:sldId id="266" r:id="rId10"/>
    <p:sldId id="273" r:id="rId11"/>
    <p:sldId id="267" r:id="rId12"/>
    <p:sldId id="268" r:id="rId13"/>
    <p:sldId id="257" r:id="rId14"/>
    <p:sldId id="258" r:id="rId15"/>
    <p:sldId id="259" r:id="rId16"/>
    <p:sldId id="263" r:id="rId17"/>
    <p:sldId id="260" r:id="rId18"/>
    <p:sldId id="262" r:id="rId19"/>
    <p:sldId id="274"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75224" autoAdjust="0"/>
  </p:normalViewPr>
  <p:slideViewPr>
    <p:cSldViewPr snapToGrid="0">
      <p:cViewPr varScale="1">
        <p:scale>
          <a:sx n="56" d="100"/>
          <a:sy n="56" d="100"/>
        </p:scale>
        <p:origin x="1290" y="66"/>
      </p:cViewPr>
      <p:guideLst/>
    </p:cSldViewPr>
  </p:slideViewPr>
  <p:notesTextViewPr>
    <p:cViewPr>
      <p:scale>
        <a:sx n="1" d="1"/>
        <a:sy n="1" d="1"/>
      </p:scale>
      <p:origin x="0" y="-5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5AF6E-03D4-4282-9218-67AFE615DBA8}" type="doc">
      <dgm:prSet loTypeId="urn:microsoft.com/office/officeart/2005/8/layout/venn1" loCatId="relationship" qsTypeId="urn:microsoft.com/office/officeart/2005/8/quickstyle/simple1" qsCatId="simple" csTypeId="urn:microsoft.com/office/officeart/2005/8/colors/accent1_2" csCatId="accent1" phldr="1"/>
      <dgm:spPr/>
    </dgm:pt>
    <dgm:pt modelId="{212DB6D5-B820-4CB2-AD48-D702D211A857}">
      <dgm:prSet phldrT="[Text]" custT="1"/>
      <dgm:spPr/>
      <dgm:t>
        <a:bodyPr/>
        <a:lstStyle/>
        <a:p>
          <a:r>
            <a:rPr lang="en-US" sz="3500" dirty="0" smtClean="0"/>
            <a:t>Photo-</a:t>
          </a:r>
          <a:r>
            <a:rPr lang="en-US" sz="3500" dirty="0" err="1" smtClean="0"/>
            <a:t>graphy</a:t>
          </a:r>
          <a:endParaRPr lang="en-US" sz="3500" dirty="0"/>
        </a:p>
      </dgm:t>
    </dgm:pt>
    <dgm:pt modelId="{AEAB5174-90F0-4913-98B7-A3C957568055}" type="parTrans" cxnId="{7CC58BB6-8E25-4B46-9117-4C6DC7B43CFB}">
      <dgm:prSet/>
      <dgm:spPr/>
      <dgm:t>
        <a:bodyPr/>
        <a:lstStyle/>
        <a:p>
          <a:endParaRPr lang="en-US"/>
        </a:p>
      </dgm:t>
    </dgm:pt>
    <dgm:pt modelId="{C0664135-47D3-491C-B82B-7AF00BEA3344}" type="sibTrans" cxnId="{7CC58BB6-8E25-4B46-9117-4C6DC7B43CFB}">
      <dgm:prSet/>
      <dgm:spPr/>
      <dgm:t>
        <a:bodyPr/>
        <a:lstStyle/>
        <a:p>
          <a:endParaRPr lang="en-US"/>
        </a:p>
      </dgm:t>
    </dgm:pt>
    <dgm:pt modelId="{19615022-7E34-4EEF-87BB-5F50F9F8772D}">
      <dgm:prSet phldrT="[Text]" custT="1"/>
      <dgm:spPr/>
      <dgm:t>
        <a:bodyPr/>
        <a:lstStyle/>
        <a:p>
          <a:r>
            <a:rPr lang="en-US" sz="3600" dirty="0" smtClean="0"/>
            <a:t>Film</a:t>
          </a:r>
          <a:endParaRPr lang="en-US" sz="3600" dirty="0"/>
        </a:p>
      </dgm:t>
    </dgm:pt>
    <dgm:pt modelId="{D81E1B34-44E2-43D9-9AAE-9ADAF91B2F38}" type="parTrans" cxnId="{9CFF1BB7-12B0-4D9E-92EC-A0BAA49C146F}">
      <dgm:prSet/>
      <dgm:spPr/>
      <dgm:t>
        <a:bodyPr/>
        <a:lstStyle/>
        <a:p>
          <a:endParaRPr lang="en-US"/>
        </a:p>
      </dgm:t>
    </dgm:pt>
    <dgm:pt modelId="{DBFB190D-3538-4A02-BE58-56F3C1DBEA88}" type="sibTrans" cxnId="{9CFF1BB7-12B0-4D9E-92EC-A0BAA49C146F}">
      <dgm:prSet/>
      <dgm:spPr/>
      <dgm:t>
        <a:bodyPr/>
        <a:lstStyle/>
        <a:p>
          <a:endParaRPr lang="en-US"/>
        </a:p>
      </dgm:t>
    </dgm:pt>
    <dgm:pt modelId="{D5FE0505-1C87-4B4C-9004-62D793ABDD1C}" type="pres">
      <dgm:prSet presAssocID="{4A95AF6E-03D4-4282-9218-67AFE615DBA8}" presName="compositeShape" presStyleCnt="0">
        <dgm:presLayoutVars>
          <dgm:chMax val="7"/>
          <dgm:dir/>
          <dgm:resizeHandles val="exact"/>
        </dgm:presLayoutVars>
      </dgm:prSet>
      <dgm:spPr/>
    </dgm:pt>
    <dgm:pt modelId="{0D012BB4-637E-4882-9C29-BC33BBB13E3D}" type="pres">
      <dgm:prSet presAssocID="{212DB6D5-B820-4CB2-AD48-D702D211A857}" presName="circ1" presStyleLbl="vennNode1" presStyleIdx="0" presStyleCnt="2" custLinFactNeighborX="-2479" custLinFactNeighborY="-2975"/>
      <dgm:spPr/>
      <dgm:t>
        <a:bodyPr/>
        <a:lstStyle/>
        <a:p>
          <a:endParaRPr lang="en-US"/>
        </a:p>
      </dgm:t>
    </dgm:pt>
    <dgm:pt modelId="{14F3284E-82CF-4D86-ADE2-993524999B0A}" type="pres">
      <dgm:prSet presAssocID="{212DB6D5-B820-4CB2-AD48-D702D211A857}" presName="circ1Tx" presStyleLbl="revTx" presStyleIdx="0" presStyleCnt="0">
        <dgm:presLayoutVars>
          <dgm:chMax val="0"/>
          <dgm:chPref val="0"/>
          <dgm:bulletEnabled val="1"/>
        </dgm:presLayoutVars>
      </dgm:prSet>
      <dgm:spPr/>
      <dgm:t>
        <a:bodyPr/>
        <a:lstStyle/>
        <a:p>
          <a:endParaRPr lang="en-US"/>
        </a:p>
      </dgm:t>
    </dgm:pt>
    <dgm:pt modelId="{739DE490-B7B2-489F-9CA9-B5D8724D60E0}" type="pres">
      <dgm:prSet presAssocID="{19615022-7E34-4EEF-87BB-5F50F9F8772D}" presName="circ2" presStyleLbl="vennNode1" presStyleIdx="1" presStyleCnt="2" custLinFactNeighborX="-8797" custLinFactNeighborY="-2797"/>
      <dgm:spPr/>
      <dgm:t>
        <a:bodyPr/>
        <a:lstStyle/>
        <a:p>
          <a:endParaRPr lang="en-US"/>
        </a:p>
      </dgm:t>
    </dgm:pt>
    <dgm:pt modelId="{A5BC0BED-D7AC-473C-9365-A207C33A8FF1}" type="pres">
      <dgm:prSet presAssocID="{19615022-7E34-4EEF-87BB-5F50F9F8772D}" presName="circ2Tx" presStyleLbl="revTx" presStyleIdx="0" presStyleCnt="0">
        <dgm:presLayoutVars>
          <dgm:chMax val="0"/>
          <dgm:chPref val="0"/>
          <dgm:bulletEnabled val="1"/>
        </dgm:presLayoutVars>
      </dgm:prSet>
      <dgm:spPr/>
      <dgm:t>
        <a:bodyPr/>
        <a:lstStyle/>
        <a:p>
          <a:endParaRPr lang="en-US"/>
        </a:p>
      </dgm:t>
    </dgm:pt>
  </dgm:ptLst>
  <dgm:cxnLst>
    <dgm:cxn modelId="{9CFF1BB7-12B0-4D9E-92EC-A0BAA49C146F}" srcId="{4A95AF6E-03D4-4282-9218-67AFE615DBA8}" destId="{19615022-7E34-4EEF-87BB-5F50F9F8772D}" srcOrd="1" destOrd="0" parTransId="{D81E1B34-44E2-43D9-9AAE-9ADAF91B2F38}" sibTransId="{DBFB190D-3538-4A02-BE58-56F3C1DBEA88}"/>
    <dgm:cxn modelId="{D0B94C25-0110-4704-80BD-C1857785BE04}" type="presOf" srcId="{19615022-7E34-4EEF-87BB-5F50F9F8772D}" destId="{A5BC0BED-D7AC-473C-9365-A207C33A8FF1}" srcOrd="1" destOrd="0" presId="urn:microsoft.com/office/officeart/2005/8/layout/venn1"/>
    <dgm:cxn modelId="{7B875EB8-E9A6-4DFA-A062-3A2A7DAEF6DB}" type="presOf" srcId="{19615022-7E34-4EEF-87BB-5F50F9F8772D}" destId="{739DE490-B7B2-489F-9CA9-B5D8724D60E0}" srcOrd="0" destOrd="0" presId="urn:microsoft.com/office/officeart/2005/8/layout/venn1"/>
    <dgm:cxn modelId="{06ED1B4A-86FF-405E-B6ED-D215E74D1218}" type="presOf" srcId="{4A95AF6E-03D4-4282-9218-67AFE615DBA8}" destId="{D5FE0505-1C87-4B4C-9004-62D793ABDD1C}" srcOrd="0" destOrd="0" presId="urn:microsoft.com/office/officeart/2005/8/layout/venn1"/>
    <dgm:cxn modelId="{34455FBD-7C5B-47A1-9661-0BDCD09D1808}" type="presOf" srcId="{212DB6D5-B820-4CB2-AD48-D702D211A857}" destId="{0D012BB4-637E-4882-9C29-BC33BBB13E3D}" srcOrd="0" destOrd="0" presId="urn:microsoft.com/office/officeart/2005/8/layout/venn1"/>
    <dgm:cxn modelId="{7CC58BB6-8E25-4B46-9117-4C6DC7B43CFB}" srcId="{4A95AF6E-03D4-4282-9218-67AFE615DBA8}" destId="{212DB6D5-B820-4CB2-AD48-D702D211A857}" srcOrd="0" destOrd="0" parTransId="{AEAB5174-90F0-4913-98B7-A3C957568055}" sibTransId="{C0664135-47D3-491C-B82B-7AF00BEA3344}"/>
    <dgm:cxn modelId="{0E13D8B1-F8D0-4BE4-8DCB-1C6D08F14F3C}" type="presOf" srcId="{212DB6D5-B820-4CB2-AD48-D702D211A857}" destId="{14F3284E-82CF-4D86-ADE2-993524999B0A}" srcOrd="1" destOrd="0" presId="urn:microsoft.com/office/officeart/2005/8/layout/venn1"/>
    <dgm:cxn modelId="{F16519D7-E279-4F99-9AC3-9DE5D7DEDBEB}" type="presParOf" srcId="{D5FE0505-1C87-4B4C-9004-62D793ABDD1C}" destId="{0D012BB4-637E-4882-9C29-BC33BBB13E3D}" srcOrd="0" destOrd="0" presId="urn:microsoft.com/office/officeart/2005/8/layout/venn1"/>
    <dgm:cxn modelId="{1DE488B9-8063-497F-8065-3292FF484104}" type="presParOf" srcId="{D5FE0505-1C87-4B4C-9004-62D793ABDD1C}" destId="{14F3284E-82CF-4D86-ADE2-993524999B0A}" srcOrd="1" destOrd="0" presId="urn:microsoft.com/office/officeart/2005/8/layout/venn1"/>
    <dgm:cxn modelId="{ACC0A783-1EC8-43C9-BBB5-E6C0F7A9DAA2}" type="presParOf" srcId="{D5FE0505-1C87-4B4C-9004-62D793ABDD1C}" destId="{739DE490-B7B2-489F-9CA9-B5D8724D60E0}" srcOrd="2" destOrd="0" presId="urn:microsoft.com/office/officeart/2005/8/layout/venn1"/>
    <dgm:cxn modelId="{6EBA20F5-D0A2-4D50-B982-E50990DFF175}" type="presParOf" srcId="{D5FE0505-1C87-4B4C-9004-62D793ABDD1C}" destId="{A5BC0BED-D7AC-473C-9365-A207C33A8FF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9A60F-241C-473C-B441-8DD41C1534A6}" type="datetimeFigureOut">
              <a:rPr lang="en-US" smtClean="0"/>
              <a:t>8/18/2017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E6A98-9902-4F4A-8870-624A048EB84E}" type="slidenum">
              <a:rPr lang="en-US" smtClean="0"/>
              <a:t>‹#›</a:t>
            </a:fld>
            <a:endParaRPr lang="en-US"/>
          </a:p>
        </p:txBody>
      </p:sp>
    </p:spTree>
    <p:extLst>
      <p:ext uri="{BB962C8B-B14F-4D97-AF65-F5344CB8AC3E}">
        <p14:creationId xmlns:p14="http://schemas.microsoft.com/office/powerpoint/2010/main" val="127614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Brittan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D2NVu8S7c7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By Vera de </a:t>
            </a:r>
            <a:r>
              <a:rPr lang="en-US" dirty="0" err="1" smtClean="0"/>
              <a:t>Kok</a:t>
            </a:r>
            <a:r>
              <a:rPr lang="en-US" dirty="0" smtClean="0"/>
              <a:t> - Own work, CC BY-SA 4.0, https://commons.wikimedia.org/w/index.php?curid=56416543</a:t>
            </a:r>
          </a:p>
          <a:p>
            <a:r>
              <a:rPr lang="en-US" dirty="0" smtClean="0"/>
              <a:t>Overview: </a:t>
            </a:r>
          </a:p>
          <a:p>
            <a:r>
              <a:rPr lang="en-US" sz="1200" kern="1200" dirty="0" smtClean="0">
                <a:solidFill>
                  <a:schemeClr val="tx1"/>
                </a:solidFill>
                <a:effectLst/>
                <a:latin typeface="+mn-lt"/>
                <a:ea typeface="+mn-ea"/>
                <a:cs typeface="+mn-cs"/>
              </a:rPr>
              <a:t>Belgian artist David </a:t>
            </a:r>
            <a:r>
              <a:rPr lang="en-US" sz="1200" kern="1200" dirty="0" err="1" smtClean="0">
                <a:solidFill>
                  <a:schemeClr val="tx1"/>
                </a:solidFill>
                <a:effectLst/>
                <a:latin typeface="+mn-lt"/>
                <a:ea typeface="+mn-ea"/>
                <a:cs typeface="+mn-cs"/>
              </a:rPr>
              <a:t>Claerbout</a:t>
            </a:r>
            <a:r>
              <a:rPr lang="en-US" sz="1200" kern="1200" dirty="0" smtClean="0">
                <a:solidFill>
                  <a:schemeClr val="tx1"/>
                </a:solidFill>
                <a:effectLst/>
                <a:latin typeface="+mn-lt"/>
                <a:ea typeface="+mn-ea"/>
                <a:cs typeface="+mn-cs"/>
              </a:rPr>
              <a:t> (b. 1969, Kortrijk; lives in Antwerp and Berlin, Germany) has explored the conceptual framework of duration through use of film and digital photography throughout his career. His skilled manipulation of still and moving images appears to capture another dimension of existence, shifting between past and present. The element of sound is critical in many of his works, used as either a narrative device or a “guide” for the viewer to navigate the architectural space in the film. Claerbout’s oeuvre is characterized by a meticulous attention to production details, painstakingly created often over a period of years. The resultant works are immersive environments in which the viewer is invited to engage both philosophically and aesthetically. </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a:t>
            </a:fld>
            <a:endParaRPr lang="en-US"/>
          </a:p>
        </p:txBody>
      </p:sp>
    </p:spTree>
    <p:extLst>
      <p:ext uri="{BB962C8B-B14F-4D97-AF65-F5344CB8AC3E}">
        <p14:creationId xmlns:p14="http://schemas.microsoft.com/office/powerpoint/2010/main" val="141488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http://davidclaerbout.com/KING-after-Alfred-Wertheimer-s-1956-picture-of-a-young-man-named </a:t>
            </a:r>
          </a:p>
          <a:p>
            <a:r>
              <a:rPr lang="en-US" sz="1200" kern="1200" dirty="0" smtClean="0">
                <a:solidFill>
                  <a:schemeClr val="tx1"/>
                </a:solidFill>
                <a:effectLst/>
                <a:latin typeface="+mn-lt"/>
                <a:ea typeface="+mn-ea"/>
                <a:cs typeface="+mn-cs"/>
              </a:rPr>
              <a:t>single channel video projection, black &amp; white, silent, HD animation, 10 min.</a:t>
            </a:r>
          </a:p>
        </p:txBody>
      </p:sp>
      <p:sp>
        <p:nvSpPr>
          <p:cNvPr id="4" name="Slide Number Placeholder 3"/>
          <p:cNvSpPr>
            <a:spLocks noGrp="1"/>
          </p:cNvSpPr>
          <p:nvPr>
            <p:ph type="sldNum" sz="quarter" idx="10"/>
          </p:nvPr>
        </p:nvSpPr>
        <p:spPr/>
        <p:txBody>
          <a:bodyPr/>
          <a:lstStyle/>
          <a:p>
            <a:fld id="{9EDE6A98-9902-4F4A-8870-624A048EB84E}" type="slidenum">
              <a:rPr lang="en-US" smtClean="0"/>
              <a:t>13</a:t>
            </a:fld>
            <a:endParaRPr lang="en-US"/>
          </a:p>
        </p:txBody>
      </p:sp>
    </p:spTree>
    <p:extLst>
      <p:ext uri="{BB962C8B-B14F-4D97-AF65-F5344CB8AC3E}">
        <p14:creationId xmlns:p14="http://schemas.microsoft.com/office/powerpoint/2010/main" val="127441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http://tettero.net/content/uploads/2013/10/Oil-workers-from-the-Shell-company-of-Nigeria-returning-home-from-work-caught-in-torrential-rain-David-Claerbout-2013-courtesy-of-the-artist-and-galleries-Yvon-Lambert-Micheline-Szwajcer-Hauser-Wirth.jpg</a:t>
            </a:r>
          </a:p>
          <a:p>
            <a:r>
              <a:rPr lang="en-US" sz="1200" kern="1200" dirty="0" smtClean="0">
                <a:solidFill>
                  <a:schemeClr val="tx1"/>
                </a:solidFill>
                <a:effectLst/>
                <a:latin typeface="+mn-lt"/>
                <a:ea typeface="+mn-ea"/>
                <a:cs typeface="+mn-cs"/>
              </a:rPr>
              <a:t>single channel video projection, HD animation,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silent,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endless</a:t>
            </a:r>
          </a:p>
          <a:p>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14</a:t>
            </a:fld>
            <a:endParaRPr lang="en-US"/>
          </a:p>
        </p:txBody>
      </p:sp>
    </p:spTree>
    <p:extLst>
      <p:ext uri="{BB962C8B-B14F-4D97-AF65-F5344CB8AC3E}">
        <p14:creationId xmlns:p14="http://schemas.microsoft.com/office/powerpoint/2010/main" val="424845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http://davidclaerbout.com/Radio-Piece-Hong-Kong-2015</a:t>
            </a:r>
          </a:p>
          <a:p>
            <a:r>
              <a:rPr lang="en-US" sz="1200" kern="1200" dirty="0" smtClean="0">
                <a:solidFill>
                  <a:schemeClr val="tx1"/>
                </a:solidFill>
                <a:effectLst/>
                <a:latin typeface="+mn-lt"/>
                <a:ea typeface="+mn-ea"/>
                <a:cs typeface="+mn-cs"/>
              </a:rPr>
              <a:t>single channel video projection, color, binaural sound over headphones,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11: 40 min.</a:t>
            </a:r>
          </a:p>
          <a:p>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15</a:t>
            </a:fld>
            <a:endParaRPr lang="en-US"/>
          </a:p>
        </p:txBody>
      </p:sp>
    </p:spTree>
    <p:extLst>
      <p:ext uri="{BB962C8B-B14F-4D97-AF65-F5344CB8AC3E}">
        <p14:creationId xmlns:p14="http://schemas.microsoft.com/office/powerpoint/2010/main" val="180595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http://www.artnet.com/galleries/sean-kelly-gallery/artist-david-claerbout/</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16</a:t>
            </a:fld>
            <a:endParaRPr lang="en-US"/>
          </a:p>
        </p:txBody>
      </p:sp>
    </p:spTree>
    <p:extLst>
      <p:ext uri="{BB962C8B-B14F-4D97-AF65-F5344CB8AC3E}">
        <p14:creationId xmlns:p14="http://schemas.microsoft.com/office/powerpoint/2010/main" val="2246421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http://davidclaerbout.com/Travel-1996-2013</a:t>
            </a:r>
          </a:p>
          <a:p>
            <a:r>
              <a:rPr lang="en-US" sz="1200" kern="1200" dirty="0" smtClean="0">
                <a:solidFill>
                  <a:schemeClr val="tx1"/>
                </a:solidFill>
                <a:effectLst/>
                <a:latin typeface="+mn-lt"/>
                <a:ea typeface="+mn-ea"/>
                <a:cs typeface="+mn-cs"/>
              </a:rPr>
              <a:t>single channel video, HD animation, color, stereo sound,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12 min</a:t>
            </a:r>
          </a:p>
          <a:p>
            <a:r>
              <a:rPr lang="en-US" dirty="0" smtClean="0"/>
              <a:t>This work is a good example of</a:t>
            </a:r>
            <a:r>
              <a:rPr lang="en-US" baseline="0" dirty="0" smtClean="0"/>
              <a:t> what one review describes as: </a:t>
            </a:r>
            <a:r>
              <a:rPr lang="en-US" sz="1200" b="0" i="0" kern="1200" dirty="0" smtClean="0">
                <a:solidFill>
                  <a:schemeClr val="tx1"/>
                </a:solidFill>
                <a:effectLst/>
                <a:latin typeface="+mn-lt"/>
                <a:ea typeface="+mn-ea"/>
                <a:cs typeface="+mn-cs"/>
              </a:rPr>
              <a:t>“Claerbout’s oeuvre is characterized by a meticulous attention to production details, painstakingly created often over a period of years. The resultant works are immersive environments in which the viewer is invited to engage both aesthetically and philosophically.” (Source: http://blogs.artinfo.com/artintheair/2014/06/03/david-claerbout-joins-sean-kelly-stable/)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Entire</a:t>
            </a:r>
            <a:r>
              <a:rPr lang="en-US" sz="1200" b="0" i="0" kern="1200" baseline="0" dirty="0" smtClean="0">
                <a:solidFill>
                  <a:schemeClr val="tx1"/>
                </a:solidFill>
                <a:effectLst/>
                <a:latin typeface="+mn-lt"/>
                <a:ea typeface="+mn-ea"/>
                <a:cs typeface="+mn-cs"/>
              </a:rPr>
              <a:t> 12-minute work and interview with </a:t>
            </a:r>
            <a:r>
              <a:rPr lang="en-US" sz="1200" b="0" i="0" kern="1200" baseline="0" dirty="0" err="1" smtClean="0">
                <a:solidFill>
                  <a:schemeClr val="tx1"/>
                </a:solidFill>
                <a:effectLst/>
                <a:latin typeface="+mn-lt"/>
                <a:ea typeface="+mn-ea"/>
                <a:cs typeface="+mn-cs"/>
              </a:rPr>
              <a:t>Claerbout</a:t>
            </a:r>
            <a:r>
              <a:rPr lang="en-US" sz="1200" b="0" i="0" kern="1200" baseline="0" dirty="0" smtClean="0">
                <a:solidFill>
                  <a:schemeClr val="tx1"/>
                </a:solidFill>
                <a:effectLst/>
                <a:latin typeface="+mn-lt"/>
                <a:ea typeface="+mn-ea"/>
                <a:cs typeface="+mn-cs"/>
              </a:rPr>
              <a:t> regarding this piece available </a:t>
            </a:r>
            <a:r>
              <a:rPr lang="en-US" sz="1200" b="0" i="0" kern="1200" baseline="0" smtClean="0">
                <a:solidFill>
                  <a:schemeClr val="tx1"/>
                </a:solidFill>
                <a:effectLst/>
                <a:latin typeface="+mn-lt"/>
                <a:ea typeface="+mn-ea"/>
                <a:cs typeface="+mn-cs"/>
              </a:rPr>
              <a:t>at:: http://davidclaerbout.com/filter/work/Travel-1996-2013.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Claerbout’s video</a:t>
            </a:r>
            <a:r>
              <a:rPr lang="en-US" sz="1200" b="0" i="1" kern="1200" dirty="0" smtClean="0">
                <a:solidFill>
                  <a:schemeClr val="tx1"/>
                </a:solidFill>
                <a:effectLst/>
                <a:latin typeface="+mn-lt"/>
                <a:ea typeface="+mn-ea"/>
                <a:cs typeface="+mn-cs"/>
              </a:rPr>
              <a:t> Travel</a:t>
            </a:r>
            <a:r>
              <a:rPr lang="en-US" sz="1200" b="0" i="0" kern="1200" dirty="0" smtClean="0">
                <a:solidFill>
                  <a:schemeClr val="tx1"/>
                </a:solidFill>
                <a:effectLst/>
                <a:latin typeface="+mn-lt"/>
                <a:ea typeface="+mn-ea"/>
                <a:cs typeface="+mn-cs"/>
              </a:rPr>
              <a:t>, playing in the lower-level gallery, lasts only 12 minutes but they feel like an eternity. The camera ambles along a forest path, beside rushing streams, looking forward through archways of trees, toward a destination that is continually beyond. The 3D simulations of Nature did nothing but inspire me want to head outdoors in search of the real thing. (Source: https://collectordaily.com/david-claerbout-lightwork-sean-Kelly) </a:t>
            </a:r>
          </a:p>
        </p:txBody>
      </p:sp>
      <p:sp>
        <p:nvSpPr>
          <p:cNvPr id="4" name="Slide Number Placeholder 3"/>
          <p:cNvSpPr>
            <a:spLocks noGrp="1"/>
          </p:cNvSpPr>
          <p:nvPr>
            <p:ph type="sldNum" sz="quarter" idx="10"/>
          </p:nvPr>
        </p:nvSpPr>
        <p:spPr/>
        <p:txBody>
          <a:bodyPr/>
          <a:lstStyle/>
          <a:p>
            <a:fld id="{9EDE6A98-9902-4F4A-8870-624A048EB84E}" type="slidenum">
              <a:rPr lang="en-US" smtClean="0"/>
              <a:t>17</a:t>
            </a:fld>
            <a:endParaRPr lang="en-US"/>
          </a:p>
        </p:txBody>
      </p:sp>
    </p:spTree>
    <p:extLst>
      <p:ext uri="{BB962C8B-B14F-4D97-AF65-F5344CB8AC3E}">
        <p14:creationId xmlns:p14="http://schemas.microsoft.com/office/powerpoint/2010/main" val="306522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http://www.artnet.com/artists/david-claerbout/olympia-the-real-time-disintegration-into-ruins-a-0fIbpHB1XYLiq8up5JetgQ2 </a:t>
            </a:r>
            <a:br>
              <a:rPr lang="en-US" dirty="0" smtClean="0"/>
            </a:br>
            <a:r>
              <a:rPr lang="en-US" sz="1200" b="0" i="0" kern="1200" dirty="0" smtClean="0">
                <a:solidFill>
                  <a:schemeClr val="tx1"/>
                </a:solidFill>
                <a:effectLst/>
                <a:latin typeface="+mn-lt"/>
                <a:ea typeface="+mn-ea"/>
                <a:cs typeface="+mn-cs"/>
              </a:rPr>
              <a:t>Prints and multiples, Film, video, two channel video installation, color, stereo sound, HD animation, 1000 years.</a:t>
            </a:r>
          </a:p>
          <a:p>
            <a:pPr rtl="0"/>
            <a:r>
              <a:rPr lang="en-US" sz="1200" b="0" i="0" kern="1200" dirty="0" smtClean="0">
                <a:solidFill>
                  <a:schemeClr val="tx1"/>
                </a:solidFill>
                <a:effectLst/>
                <a:latin typeface="+mn-lt"/>
                <a:ea typeface="+mn-ea"/>
                <a:cs typeface="+mn-cs"/>
              </a:rPr>
              <a:t>Source: https://collectordaily.com/david-claerbout-lightwork-sean-kelly/</a:t>
            </a:r>
          </a:p>
          <a:p>
            <a:pPr rtl="0"/>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This</a:t>
            </a:r>
            <a:r>
              <a:rPr lang="en-US" baseline="0" smtClean="0"/>
              <a:t> pa</a:t>
            </a:r>
            <a:r>
              <a:rPr lang="en-US" smtClean="0"/>
              <a:t>ge has extensive information on this work, with video excerpt:</a:t>
            </a:r>
            <a:r>
              <a:rPr lang="en-US" baseline="0" smtClean="0"/>
              <a:t> </a:t>
            </a:r>
            <a:r>
              <a:rPr lang="en-US" smtClean="0"/>
              <a:t>http://davidclaerbout.com/filter/work/Olympia-The-real-time-disintegration-into-ruins-of-the-Berlin-Olympic.</a:t>
            </a:r>
            <a:r>
              <a:rPr lang="en-US" baseline="0" smtClean="0"/>
              <a:t> </a:t>
            </a:r>
            <a:endParaRPr lang="en-US" smtClean="0"/>
          </a:p>
          <a:p>
            <a:pPr rtl="0"/>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Claerbout’s newest video projections, </a:t>
            </a:r>
            <a:r>
              <a:rPr lang="en-US" sz="1200" b="0" i="1" kern="1200" dirty="0" smtClean="0">
                <a:solidFill>
                  <a:schemeClr val="tx1"/>
                </a:solidFill>
                <a:effectLst/>
                <a:latin typeface="+mn-lt"/>
                <a:ea typeface="+mn-ea"/>
                <a:cs typeface="+mn-cs"/>
              </a:rPr>
              <a:t>Olympia (the real time disintegration of the Berlin Olympic stadium over the course of a thousand years)</a:t>
            </a:r>
            <a:r>
              <a:rPr lang="en-US" sz="1200" b="0" i="0" kern="1200" dirty="0" smtClean="0">
                <a:solidFill>
                  <a:schemeClr val="tx1"/>
                </a:solidFill>
                <a:effectLst/>
                <a:latin typeface="+mn-lt"/>
                <a:ea typeface="+mn-ea"/>
                <a:cs typeface="+mn-cs"/>
              </a:rPr>
              <a:t> is a computer-graphics reconstruction of the Nazi masterpiece built by architects Werner and Walter March for the 1936 Olympic Games. </a:t>
            </a:r>
            <a:r>
              <a:rPr lang="en-US" sz="1200" b="0" i="0" kern="1200" dirty="0" err="1" smtClean="0">
                <a:solidFill>
                  <a:schemeClr val="tx1"/>
                </a:solidFill>
                <a:effectLst/>
                <a:latin typeface="+mn-lt"/>
                <a:ea typeface="+mn-ea"/>
                <a:cs typeface="+mn-cs"/>
              </a:rPr>
              <a:t>Claerbout</a:t>
            </a:r>
            <a:r>
              <a:rPr lang="en-US" sz="1200" b="0" i="0" kern="1200" dirty="0" smtClean="0">
                <a:solidFill>
                  <a:schemeClr val="tx1"/>
                </a:solidFill>
                <a:effectLst/>
                <a:latin typeface="+mn-lt"/>
                <a:ea typeface="+mn-ea"/>
                <a:cs typeface="+mn-cs"/>
              </a:rPr>
              <a:t> has modeled his virtual building on the actual one, as it exists in 2016, reproducing each stadium step and patch of grass.  The camera crawls around the empty spaces below the stands. While it may appear as if nothing in the scene is changing, the piece is designed so that the computerized structure will slowly disintegrate over the course of 1,000 years (currently it is programmed for the next half-century.) This </a:t>
            </a:r>
            <a:r>
              <a:rPr lang="en-US" sz="1200" b="0" i="1" kern="1200" dirty="0" smtClean="0">
                <a:solidFill>
                  <a:schemeClr val="tx1"/>
                </a:solidFill>
                <a:effectLst/>
                <a:latin typeface="+mn-lt"/>
                <a:ea typeface="+mn-ea"/>
                <a:cs typeface="+mn-cs"/>
              </a:rPr>
              <a:t>longue </a:t>
            </a:r>
            <a:r>
              <a:rPr lang="en-US" sz="1200" b="0" i="1" kern="1200" dirty="0" err="1" smtClean="0">
                <a:solidFill>
                  <a:schemeClr val="tx1"/>
                </a:solidFill>
                <a:effectLst/>
                <a:latin typeface="+mn-lt"/>
                <a:ea typeface="+mn-ea"/>
                <a:cs typeface="+mn-cs"/>
              </a:rPr>
              <a:t>durée</a:t>
            </a:r>
            <a:r>
              <a:rPr lang="en-US" sz="1200" b="0" i="0" kern="1200" dirty="0" smtClean="0">
                <a:solidFill>
                  <a:schemeClr val="tx1"/>
                </a:solidFill>
                <a:effectLst/>
                <a:latin typeface="+mn-lt"/>
                <a:ea typeface="+mn-ea"/>
                <a:cs typeface="+mn-cs"/>
              </a:rPr>
              <a:t> view of time is fitting for a piece about the folly of empires—Hitler believed that his leadership would begin Germany’s Thousand-Year Reich—and the far longer lives of buildings in stone.</a:t>
            </a:r>
          </a:p>
          <a:p>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18</a:t>
            </a:fld>
            <a:endParaRPr lang="en-US"/>
          </a:p>
        </p:txBody>
      </p:sp>
    </p:spTree>
    <p:extLst>
      <p:ext uri="{BB962C8B-B14F-4D97-AF65-F5344CB8AC3E}">
        <p14:creationId xmlns:p14="http://schemas.microsoft.com/office/powerpoint/2010/main" val="115603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http://davidclaerbout.com/Sunrise-2009 </a:t>
            </a:r>
          </a:p>
          <a:p>
            <a:r>
              <a:rPr lang="en-US" sz="1200" b="0" i="0" kern="1200" dirty="0" smtClean="0">
                <a:solidFill>
                  <a:schemeClr val="tx1"/>
                </a:solidFill>
                <a:effectLst/>
                <a:latin typeface="+mn-lt"/>
                <a:ea typeface="+mn-ea"/>
                <a:cs typeface="+mn-cs"/>
              </a:rPr>
              <a:t>single channel video projection,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stereo audio, 18 min</a:t>
            </a:r>
            <a:r>
              <a:rPr lang="en-US" dirty="0" smtClean="0"/>
              <a:t/>
            </a:r>
            <a:br>
              <a:rPr lang="en-US" dirty="0" smtClean="0"/>
            </a:br>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Sunrise</a:t>
            </a:r>
            <a:r>
              <a:rPr lang="en-US" sz="1200" b="0" i="0" kern="1200" dirty="0" smtClean="0">
                <a:solidFill>
                  <a:schemeClr val="tx1"/>
                </a:solidFill>
                <a:effectLst/>
                <a:latin typeface="+mn-lt"/>
                <a:ea typeface="+mn-ea"/>
                <a:cs typeface="+mn-cs"/>
              </a:rPr>
              <a:t> (2009), </a:t>
            </a:r>
            <a:r>
              <a:rPr lang="en-US" sz="1200" b="0" i="0" kern="1200" dirty="0" err="1" smtClean="0">
                <a:solidFill>
                  <a:schemeClr val="tx1"/>
                </a:solidFill>
                <a:effectLst/>
                <a:latin typeface="+mn-lt"/>
                <a:ea typeface="+mn-ea"/>
                <a:cs typeface="+mn-cs"/>
              </a:rPr>
              <a:t>Claerbout</a:t>
            </a:r>
            <a:r>
              <a:rPr lang="en-US" sz="1200" b="0" i="0" kern="1200" dirty="0" smtClean="0">
                <a:solidFill>
                  <a:schemeClr val="tx1"/>
                </a:solidFill>
                <a:effectLst/>
                <a:latin typeface="+mn-lt"/>
                <a:ea typeface="+mn-ea"/>
                <a:cs typeface="+mn-cs"/>
              </a:rPr>
              <a:t> presents an 18-minute work in near-darkness, accentuating the dim tones by projecting the film on to a grey surface. For nearly the entire film a housemaid goes about her chores in the muted light of pre-dawn, finally departing the house and cycling through a dimly-lit landscape,</a:t>
            </a:r>
            <a:r>
              <a:rPr lang="en-US" dirty="0" smtClean="0"/>
              <a:t/>
            </a:r>
            <a:br>
              <a:rPr lang="en-US" dirty="0" smtClean="0"/>
            </a:br>
            <a:r>
              <a:rPr lang="en-US" sz="1200" b="0" i="0" kern="1200" dirty="0" smtClean="0">
                <a:solidFill>
                  <a:schemeClr val="tx1"/>
                </a:solidFill>
                <a:effectLst/>
                <a:latin typeface="+mn-lt"/>
                <a:ea typeface="+mn-ea"/>
                <a:cs typeface="+mn-cs"/>
              </a:rPr>
              <a:t>In the early hours of the morning when it is still dark outside, a maid starts her work. She is getting the house ready for a new day. When she is finished with her task she leaves the still quiet house where the people have not yet risen, closes the door and goes away on her bicycle. She drives off into early morning sunlight while Rachmaninov's popular </a:t>
            </a:r>
            <a:r>
              <a:rPr lang="en-US" sz="1200" b="0" i="0" kern="1200" dirty="0" err="1" smtClean="0">
                <a:solidFill>
                  <a:schemeClr val="tx1"/>
                </a:solidFill>
                <a:effectLst/>
                <a:latin typeface="+mn-lt"/>
                <a:ea typeface="+mn-ea"/>
                <a:cs typeface="+mn-cs"/>
              </a:rPr>
              <a:t>Vocalise</a:t>
            </a:r>
            <a:r>
              <a:rPr lang="en-US" sz="1200" b="0" i="0" kern="1200" dirty="0" smtClean="0">
                <a:solidFill>
                  <a:schemeClr val="tx1"/>
                </a:solidFill>
                <a:effectLst/>
                <a:latin typeface="+mn-lt"/>
                <a:ea typeface="+mn-ea"/>
                <a:cs typeface="+mn-cs"/>
              </a:rPr>
              <a:t> is to be heard. The film ends at this point, and significantly starting the day, her day. The entire first part of the film is set in darkness. Despite that, it is possible to distinguish the contours of actions and architecture in simple geometric compositions, a feature allowed by the minimalist manner in which the house was </a:t>
            </a:r>
            <a:r>
              <a:rPr lang="en-US" sz="1200" b="0" i="0" kern="1200" dirty="0" smtClean="0">
                <a:solidFill>
                  <a:schemeClr val="tx1"/>
                </a:solidFill>
                <a:effectLst/>
                <a:latin typeface="+mn-lt"/>
                <a:ea typeface="+mn-ea"/>
                <a:cs typeface="+mn-cs"/>
              </a:rPr>
              <a:t>built. </a:t>
            </a:r>
            <a:r>
              <a:rPr lang="en-US" sz="1200" b="0" i="0" kern="1200" dirty="0" smtClean="0">
                <a:solidFill>
                  <a:schemeClr val="tx1"/>
                </a:solidFill>
                <a:effectLst/>
                <a:latin typeface="+mn-lt"/>
                <a:ea typeface="+mn-ea"/>
                <a:cs typeface="+mn-cs"/>
              </a:rPr>
              <a:t>The camera is using the architecture's functionalism to 'imprison' the choreography of the maid's movements in between surfaces and lines, a dominant form throughout the entire first part of the film. The house, reminiscent of Van der </a:t>
            </a:r>
            <a:r>
              <a:rPr lang="en-US" sz="1200" b="0" i="0" kern="1200" dirty="0" err="1" smtClean="0">
                <a:solidFill>
                  <a:schemeClr val="tx1"/>
                </a:solidFill>
                <a:effectLst/>
                <a:latin typeface="+mn-lt"/>
                <a:ea typeface="+mn-ea"/>
                <a:cs typeface="+mn-cs"/>
              </a:rPr>
              <a:t>Rohe</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Johnson</a:t>
            </a:r>
            <a:r>
              <a:rPr lang="en-US" sz="1200" b="0" i="0" kern="1200" dirty="0" smtClean="0">
                <a:solidFill>
                  <a:schemeClr val="tx1"/>
                </a:solidFill>
                <a:effectLst/>
                <a:latin typeface="+mn-lt"/>
                <a:ea typeface="+mn-ea"/>
                <a:cs typeface="+mn-cs"/>
              </a:rPr>
              <a:t>, remains enveloped in darkness until the end of the film and it is portrayed as a fragile museum piece, as if it can no longer stand the bright light of modern future. Sunrise leaves us with conflicting feelings about 'the end' of the film. Although filmed as a classical end sequence it feels like a beginning.</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19</a:t>
            </a:fld>
            <a:endParaRPr lang="en-US"/>
          </a:p>
        </p:txBody>
      </p:sp>
    </p:spTree>
    <p:extLst>
      <p:ext uri="{BB962C8B-B14F-4D97-AF65-F5344CB8AC3E}">
        <p14:creationId xmlns:p14="http://schemas.microsoft.com/office/powerpoint/2010/main" val="83673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David </a:t>
            </a:r>
            <a:r>
              <a:rPr lang="en-US" sz="1200" b="0" i="0" kern="1200" dirty="0" err="1" smtClean="0">
                <a:solidFill>
                  <a:schemeClr val="tx1"/>
                </a:solidFill>
                <a:effectLst/>
                <a:latin typeface="+mn-lt"/>
                <a:ea typeface="+mn-ea"/>
                <a:cs typeface="+mn-cs"/>
              </a:rPr>
              <a:t>Claerbout</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Quiet Shore</a:t>
            </a:r>
            <a:r>
              <a:rPr lang="en-US" sz="1200" b="0" i="0" kern="1200" dirty="0" smtClean="0">
                <a:solidFill>
                  <a:schemeClr val="tx1"/>
                </a:solidFill>
                <a:effectLst/>
                <a:latin typeface="+mn-lt"/>
                <a:ea typeface="+mn-ea"/>
                <a:cs typeface="+mn-cs"/>
              </a:rPr>
              <a:t>, 2011 (video stills),single-channel video projection, 36:32 mins (looped), black and white, silent. </a:t>
            </a:r>
          </a:p>
          <a:p>
            <a:r>
              <a:rPr lang="en-US" dirty="0" smtClean="0"/>
              <a:t>Source: </a:t>
            </a:r>
          </a:p>
          <a:p>
            <a:r>
              <a:rPr lang="en-US" sz="1200" b="0" i="0" kern="1200" dirty="0" smtClean="0">
                <a:solidFill>
                  <a:schemeClr val="tx1"/>
                </a:solidFill>
                <a:effectLst/>
                <a:latin typeface="+mn-lt"/>
                <a:ea typeface="+mn-ea"/>
                <a:cs typeface="+mn-cs"/>
              </a:rPr>
              <a:t>Set on the coastline of </a:t>
            </a:r>
            <a:r>
              <a:rPr lang="en-US" sz="1200" b="0" i="0" u="none" strike="noStrike" kern="1200" dirty="0" smtClean="0">
                <a:solidFill>
                  <a:schemeClr val="tx1"/>
                </a:solidFill>
                <a:effectLst/>
                <a:latin typeface="+mn-lt"/>
                <a:ea typeface="+mn-ea"/>
                <a:cs typeface="+mn-cs"/>
                <a:hlinkClick r:id="rId3" tooltip="Brittany"/>
              </a:rPr>
              <a:t>Brittany</a:t>
            </a:r>
            <a:r>
              <a:rPr lang="en-US" sz="1200" b="0" i="0" kern="1200" dirty="0" smtClean="0">
                <a:solidFill>
                  <a:schemeClr val="tx1"/>
                </a:solidFill>
                <a:effectLst/>
                <a:latin typeface="+mn-lt"/>
                <a:ea typeface="+mn-ea"/>
                <a:cs typeface="+mn-cs"/>
              </a:rPr>
              <a:t>, France, </a:t>
            </a:r>
            <a:r>
              <a:rPr lang="en-US" sz="1200" b="0" i="1" kern="1200" dirty="0" smtClean="0">
                <a:solidFill>
                  <a:schemeClr val="tx1"/>
                </a:solidFill>
                <a:effectLst/>
                <a:latin typeface="+mn-lt"/>
                <a:ea typeface="+mn-ea"/>
                <a:cs typeface="+mn-cs"/>
              </a:rPr>
              <a:t>The Quiet Shore</a:t>
            </a:r>
            <a:r>
              <a:rPr lang="en-US" sz="1200" b="0" i="0" kern="1200" dirty="0" smtClean="0">
                <a:solidFill>
                  <a:schemeClr val="tx1"/>
                </a:solidFill>
                <a:effectLst/>
                <a:latin typeface="+mn-lt"/>
                <a:ea typeface="+mn-ea"/>
                <a:cs typeface="+mn-cs"/>
              </a:rPr>
              <a:t> (2011) is a 36-minute black-and-white film capturing scenes that range from moments of minute detail to panoramic expanses of coastal landscape. The viewer experiences, frame by frame, a single moment from a multitude of different perspectives and viewpoints.</a:t>
            </a:r>
            <a:endParaRPr lang="en-US" sz="1200" b="0" i="0" u="none" strike="noStrike"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landscape of The Quiet Shore is photographed in Brittany, a region that is known to have the strongest tides in Europe. The beach is fascinating at low tide, when it is empty and the sand is still soaked in water, creating a shore that is temporarily so still it could almost reflect the world around it like a mirror.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 think the fascination with this work came from the stillness of the silvery water, with silver itself relating to the history of photography. The shore has an icy look (you can see its temperature) despite the summer (you know its temperature) that is so clearly present through the attributes and people of the season. </a:t>
            </a:r>
            <a:r>
              <a:rPr lang="en-US" dirty="0" smtClean="0"/>
              <a:t/>
            </a:r>
            <a:br>
              <a:rPr lang="en-US" dirty="0" smtClean="0"/>
            </a:br>
            <a:r>
              <a:rPr lang="en-US" sz="1200" b="0" i="0" kern="1200" dirty="0" smtClean="0">
                <a:solidFill>
                  <a:schemeClr val="tx1"/>
                </a:solidFill>
                <a:effectLst/>
                <a:latin typeface="+mn-lt"/>
                <a:ea typeface="+mn-ea"/>
                <a:cs typeface="+mn-cs"/>
              </a:rPr>
              <a:t>Among the villas surrounding the beach, there is one that inspired Alfred Hitchcock for his 1960 Psycho house. Today, this reflects back onto those villas, bringing cinema back to the margin of the scene, where it should be. None of my ideas come directly from film or literature </a:t>
            </a:r>
            <a:r>
              <a:rPr lang="en-US" dirty="0" smtClean="0"/>
              <a:t/>
            </a:r>
            <a:br>
              <a:rPr lang="en-US" dirty="0" smtClean="0"/>
            </a:br>
            <a:r>
              <a:rPr lang="en-US" sz="1200" b="0" i="0" kern="1200" dirty="0" smtClean="0">
                <a:solidFill>
                  <a:schemeClr val="tx1"/>
                </a:solidFill>
                <a:effectLst/>
                <a:latin typeface="+mn-lt"/>
                <a:ea typeface="+mn-ea"/>
                <a:cs typeface="+mn-cs"/>
              </a:rPr>
              <a:t>(excerpt of an interview with Inka </a:t>
            </a:r>
            <a:r>
              <a:rPr lang="en-US" sz="1200" b="0" i="0" kern="1200" dirty="0" err="1" smtClean="0">
                <a:solidFill>
                  <a:schemeClr val="tx1"/>
                </a:solidFill>
                <a:effectLst/>
                <a:latin typeface="+mn-lt"/>
                <a:ea typeface="+mn-ea"/>
                <a:cs typeface="+mn-cs"/>
              </a:rPr>
              <a:t>Graeve-Ingelman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Pinakothek</a:t>
            </a:r>
            <a:r>
              <a:rPr lang="en-US" sz="1200" b="0" i="0" kern="1200" dirty="0" smtClean="0">
                <a:solidFill>
                  <a:schemeClr val="tx1"/>
                </a:solidFill>
                <a:effectLst/>
                <a:latin typeface="+mn-lt"/>
                <a:ea typeface="+mn-ea"/>
                <a:cs typeface="+mn-cs"/>
              </a:rPr>
              <a:t> der </a:t>
            </a:r>
            <a:r>
              <a:rPr lang="en-US" sz="1200" b="0" i="0" kern="1200" dirty="0" err="1" smtClean="0">
                <a:solidFill>
                  <a:schemeClr val="tx1"/>
                </a:solidFill>
                <a:effectLst/>
                <a:latin typeface="+mn-lt"/>
                <a:ea typeface="+mn-ea"/>
                <a:cs typeface="+mn-cs"/>
              </a:rPr>
              <a:t>Moderne</a:t>
            </a:r>
            <a:r>
              <a:rPr lang="en-US" sz="1200" b="0" i="0" kern="1200" dirty="0" smtClean="0">
                <a:solidFill>
                  <a:schemeClr val="tx1"/>
                </a:solidFill>
                <a:effectLst/>
                <a:latin typeface="+mn-lt"/>
                <a:ea typeface="+mn-ea"/>
                <a:cs typeface="+mn-cs"/>
              </a:rPr>
              <a:t>, Munich, "David </a:t>
            </a:r>
            <a:r>
              <a:rPr lang="en-US" sz="1200" b="0" i="0" kern="1200" dirty="0" err="1" smtClean="0">
                <a:solidFill>
                  <a:schemeClr val="tx1"/>
                </a:solidFill>
                <a:effectLst/>
                <a:latin typeface="+mn-lt"/>
                <a:ea typeface="+mn-ea"/>
                <a:cs typeface="+mn-cs"/>
              </a:rPr>
              <a:t>Claerbout</a:t>
            </a:r>
            <a:r>
              <a:rPr lang="en-US" sz="1200" b="0" i="0" kern="1200" dirty="0" smtClean="0">
                <a:solidFill>
                  <a:schemeClr val="tx1"/>
                </a:solidFill>
                <a:effectLst/>
                <a:latin typeface="+mn-lt"/>
                <a:ea typeface="+mn-ea"/>
                <a:cs typeface="+mn-cs"/>
              </a:rPr>
              <a:t>. uncertain eye", 2010 exhibition catalogue)</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21</a:t>
            </a:fld>
            <a:endParaRPr lang="en-US"/>
          </a:p>
        </p:txBody>
      </p:sp>
    </p:spTree>
    <p:extLst>
      <p:ext uri="{BB962C8B-B14F-4D97-AF65-F5344CB8AC3E}">
        <p14:creationId xmlns:p14="http://schemas.microsoft.com/office/powerpoint/2010/main" val="402534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http://www.artway.eu/content.php?id=1411&amp;lang=en&amp;action=show </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2</a:t>
            </a:fld>
            <a:endParaRPr lang="en-US"/>
          </a:p>
        </p:txBody>
      </p:sp>
    </p:spTree>
    <p:extLst>
      <p:ext uri="{BB962C8B-B14F-4D97-AF65-F5344CB8AC3E}">
        <p14:creationId xmlns:p14="http://schemas.microsoft.com/office/powerpoint/2010/main" val="375818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http://www.artway.eu/content.php?id=1411&amp;lang=en&amp;action=show </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3</a:t>
            </a:fld>
            <a:endParaRPr lang="en-US"/>
          </a:p>
        </p:txBody>
      </p:sp>
    </p:spTree>
    <p:extLst>
      <p:ext uri="{BB962C8B-B14F-4D97-AF65-F5344CB8AC3E}">
        <p14:creationId xmlns:p14="http://schemas.microsoft.com/office/powerpoint/2010/main" val="106417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r>
              <a:rPr lang="en-US" baseline="0" dirty="0" smtClean="0"/>
              <a:t> http://www.artway.eu/content.php?id=1411&amp;lang=en&amp;action=show </a:t>
            </a:r>
          </a:p>
          <a:p>
            <a:r>
              <a:rPr lang="en-US" baseline="0" smtClean="0"/>
              <a:t>Source: https://collectordaily.com/david-claerbout-lightwork-sean-kelly/ </a:t>
            </a:r>
            <a:endParaRPr lang="en-US" baseline="0" dirty="0" smtClean="0"/>
          </a:p>
          <a:p>
            <a:r>
              <a:rPr lang="en-US" sz="1200" b="0" i="0" kern="1200" dirty="0" smtClean="0">
                <a:solidFill>
                  <a:schemeClr val="tx1"/>
                </a:solidFill>
                <a:effectLst/>
                <a:latin typeface="+mn-lt"/>
                <a:ea typeface="+mn-ea"/>
                <a:cs typeface="+mn-cs"/>
              </a:rPr>
              <a:t>Based on visual material notable only for its featureless banality—inside a clean and modern housing complex, three generations of a Chinese family stand in the courtyard, watching a child throw a ball into the air—the piece is another photographic deconstruction. But as the camera presents each person and grouping from multiple angles, the family unit gradually seems far stronger than the sum of the individuals. The piece is about latent possibilities—for simple joy, above all—that are seldom grasped as they happen. The black-and-white family drama unfolds silently over 25 minutes. </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4</a:t>
            </a:fld>
            <a:endParaRPr lang="en-US"/>
          </a:p>
        </p:txBody>
      </p:sp>
    </p:spTree>
    <p:extLst>
      <p:ext uri="{BB962C8B-B14F-4D97-AF65-F5344CB8AC3E}">
        <p14:creationId xmlns:p14="http://schemas.microsoft.com/office/powerpoint/2010/main" val="35299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David </a:t>
            </a:r>
            <a:r>
              <a:rPr lang="en-GB" sz="1200" b="0" i="0" kern="1200" dirty="0" err="1" smtClean="0">
                <a:solidFill>
                  <a:schemeClr val="tx1"/>
                </a:solidFill>
                <a:effectLst/>
                <a:latin typeface="+mn-lt"/>
                <a:ea typeface="+mn-ea"/>
                <a:cs typeface="+mn-cs"/>
              </a:rPr>
              <a:t>Claerbout</a:t>
            </a:r>
            <a:r>
              <a:rPr lang="en-GB" sz="1200" b="0" i="0" kern="1200" dirty="0" smtClean="0">
                <a:solidFill>
                  <a:schemeClr val="tx1"/>
                </a:solidFill>
                <a:effectLst/>
                <a:latin typeface="+mn-lt"/>
                <a:ea typeface="+mn-ea"/>
                <a:cs typeface="+mn-cs"/>
              </a:rPr>
              <a:t> made thousands of photos of this moment and included 180 of them in the video </a:t>
            </a:r>
            <a:r>
              <a:rPr lang="en-GB" sz="1200" b="0" i="1" kern="1200" dirty="0" smtClean="0">
                <a:solidFill>
                  <a:schemeClr val="tx1"/>
                </a:solidFill>
                <a:effectLst/>
                <a:latin typeface="+mn-lt"/>
                <a:ea typeface="+mn-ea"/>
                <a:cs typeface="+mn-cs"/>
              </a:rPr>
              <a:t>Sections of a Happy Moment</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
              </a:rPr>
              <a:t>http://www.youtube.com/watch?v=D2NVu8S7c7U</a:t>
            </a:r>
            <a:r>
              <a:rPr lang="en-GB" sz="1200" b="0" i="0" kern="1200" dirty="0" smtClean="0">
                <a:solidFill>
                  <a:schemeClr val="tx1"/>
                </a:solidFill>
                <a:effectLst/>
                <a:latin typeface="+mn-lt"/>
                <a:ea typeface="+mn-ea"/>
                <a:cs typeface="+mn-cs"/>
              </a:rPr>
              <a:t>) that in a loop starts over and over again. </a:t>
            </a:r>
          </a:p>
          <a:p>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Sections of a Happy Moment</a:t>
            </a:r>
            <a:r>
              <a:rPr lang="en-US" sz="1200" b="0" i="0" kern="1200" dirty="0" smtClean="0">
                <a:solidFill>
                  <a:schemeClr val="tx1"/>
                </a:solidFill>
                <a:effectLst/>
                <a:latin typeface="+mn-lt"/>
                <a:ea typeface="+mn-ea"/>
                <a:cs typeface="+mn-cs"/>
              </a:rPr>
              <a:t> (2007), </a:t>
            </a:r>
            <a:r>
              <a:rPr lang="en-US" sz="1200" b="0" i="0" kern="1200" dirty="0" err="1" smtClean="0">
                <a:solidFill>
                  <a:schemeClr val="tx1"/>
                </a:solidFill>
                <a:effectLst/>
                <a:latin typeface="+mn-lt"/>
                <a:ea typeface="+mn-ea"/>
                <a:cs typeface="+mn-cs"/>
              </a:rPr>
              <a:t>Claerbout</a:t>
            </a:r>
            <a:r>
              <a:rPr lang="en-US" sz="1200" b="0" i="0" kern="1200" dirty="0" smtClean="0">
                <a:solidFill>
                  <a:schemeClr val="tx1"/>
                </a:solidFill>
                <a:effectLst/>
                <a:latin typeface="+mn-lt"/>
                <a:ea typeface="+mn-ea"/>
                <a:cs typeface="+mn-cs"/>
              </a:rPr>
              <a:t> seems to ‘dissect’ a moment in the life of a Chinese family in the courtyard of a nondescript estate. A group of people are gathered around a ball suspended mid-air, all the faces turned towards it, smiling happily. Over the course of 25 minutes, this moment in time is analyzed from a multitude of different angles and perspectives. </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5</a:t>
            </a:fld>
            <a:endParaRPr lang="en-US"/>
          </a:p>
        </p:txBody>
      </p:sp>
    </p:spTree>
    <p:extLst>
      <p:ext uri="{BB962C8B-B14F-4D97-AF65-F5344CB8AC3E}">
        <p14:creationId xmlns:p14="http://schemas.microsoft.com/office/powerpoint/2010/main" val="328865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http://www.widewalls.ch/artist/david-claerbout/artworks/ </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7</a:t>
            </a:fld>
            <a:endParaRPr lang="en-US"/>
          </a:p>
        </p:txBody>
      </p:sp>
    </p:spTree>
    <p:extLst>
      <p:ext uri="{BB962C8B-B14F-4D97-AF65-F5344CB8AC3E}">
        <p14:creationId xmlns:p14="http://schemas.microsoft.com/office/powerpoint/2010/main" val="99577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http://blogs.artinfo.com/artintheair/2014/06/03/david-claerbout-joins-sean-kelly-stable/ </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9</a:t>
            </a:fld>
            <a:endParaRPr lang="en-US"/>
          </a:p>
        </p:txBody>
      </p:sp>
    </p:spTree>
    <p:extLst>
      <p:ext uri="{BB962C8B-B14F-4D97-AF65-F5344CB8AC3E}">
        <p14:creationId xmlns:p14="http://schemas.microsoft.com/office/powerpoint/2010/main" val="328489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http://davidclaerbout.com/Kindergarten-Antonio-Sant-Elia-1932-1998</a:t>
            </a:r>
          </a:p>
          <a:p>
            <a:r>
              <a:rPr lang="en-US" sz="1200" b="0" i="0" kern="1200" dirty="0" smtClean="0">
                <a:solidFill>
                  <a:schemeClr val="tx1"/>
                </a:solidFill>
                <a:effectLst/>
                <a:latin typeface="+mn-lt"/>
                <a:ea typeface="+mn-ea"/>
                <a:cs typeface="+mn-cs"/>
              </a:rPr>
              <a:t>Single-channel video projection, black &amp; white, silent, 10 min loop</a:t>
            </a:r>
            <a:r>
              <a:rPr lang="en-US" dirty="0" smtClean="0"/>
              <a:t/>
            </a:r>
            <a:br>
              <a:rPr lang="en-US" dirty="0" smtClean="0"/>
            </a:br>
            <a:r>
              <a:rPr lang="en-US" sz="1200" b="0" i="0" kern="1200" dirty="0" smtClean="0">
                <a:solidFill>
                  <a:schemeClr val="tx1"/>
                </a:solidFill>
                <a:effectLst/>
                <a:latin typeface="+mn-lt"/>
                <a:ea typeface="+mn-ea"/>
                <a:cs typeface="+mn-cs"/>
              </a:rPr>
              <a:t>This video is based on a photograph dating from 1932, taken at the opening of the new Antonio </a:t>
            </a:r>
            <a:r>
              <a:rPr lang="en-US" sz="1200" b="0" i="0" kern="1200" dirty="0" err="1" smtClean="0">
                <a:solidFill>
                  <a:schemeClr val="tx1"/>
                </a:solidFill>
                <a:effectLst/>
                <a:latin typeface="+mn-lt"/>
                <a:ea typeface="+mn-ea"/>
                <a:cs typeface="+mn-cs"/>
              </a:rPr>
              <a:t>Sant’Elia</a:t>
            </a:r>
            <a:r>
              <a:rPr lang="en-US" sz="1200" b="0" i="0" kern="1200" dirty="0" smtClean="0">
                <a:solidFill>
                  <a:schemeClr val="tx1"/>
                </a:solidFill>
                <a:effectLst/>
                <a:latin typeface="+mn-lt"/>
                <a:ea typeface="+mn-ea"/>
                <a:cs typeface="+mn-cs"/>
              </a:rPr>
              <a:t> kindergarten in Como, Italy. We see children playing in the school’s functionalist garden (designed by the architect Giuseppe </a:t>
            </a:r>
            <a:r>
              <a:rPr lang="en-US" sz="1200" b="0" i="0" kern="1200" dirty="0" err="1" smtClean="0">
                <a:solidFill>
                  <a:schemeClr val="tx1"/>
                </a:solidFill>
                <a:effectLst/>
                <a:latin typeface="+mn-lt"/>
                <a:ea typeface="+mn-ea"/>
                <a:cs typeface="+mn-cs"/>
              </a:rPr>
              <a:t>Terragni</a:t>
            </a:r>
            <a:r>
              <a:rPr lang="en-US" sz="1200" b="0" i="0" kern="1200" dirty="0" smtClean="0">
                <a:solidFill>
                  <a:schemeClr val="tx1"/>
                </a:solidFill>
                <a:effectLst/>
                <a:latin typeface="+mn-lt"/>
                <a:ea typeface="+mn-ea"/>
                <a:cs typeface="+mn-cs"/>
              </a:rPr>
              <a:t>). The light is cold and it seems as if the sun is low, creating the long shadows of early spring. The image of the children remains in between a spontaneously captured moment and a composed picture. The movement of the young trees suggests that the image is frozen, while it simultaneously continues to melt further into motion, as though undecided in which direction to go.</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11</a:t>
            </a:fld>
            <a:endParaRPr lang="en-US"/>
          </a:p>
        </p:txBody>
      </p:sp>
    </p:spTree>
    <p:extLst>
      <p:ext uri="{BB962C8B-B14F-4D97-AF65-F5344CB8AC3E}">
        <p14:creationId xmlns:p14="http://schemas.microsoft.com/office/powerpoint/2010/main" val="81056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http://www.gms.be/files/images/ar/12/56/claerbout_vietnam_01.jpg</a:t>
            </a:r>
          </a:p>
          <a:p>
            <a:r>
              <a:rPr lang="en-US" sz="1200" b="0" i="0" kern="1200" dirty="0" smtClean="0">
                <a:solidFill>
                  <a:schemeClr val="tx1"/>
                </a:solidFill>
                <a:effectLst/>
                <a:latin typeface="+mn-lt"/>
                <a:ea typeface="+mn-ea"/>
                <a:cs typeface="+mn-cs"/>
              </a:rPr>
              <a:t>single channel video projection, mute, </a:t>
            </a:r>
            <a:r>
              <a:rPr lang="en-US" sz="1200" b="0" i="0" kern="1200" dirty="0" err="1" smtClean="0">
                <a:solidFill>
                  <a:schemeClr val="tx1"/>
                </a:solidFill>
                <a:effectLst/>
                <a:latin typeface="+mn-lt"/>
                <a:ea typeface="+mn-ea"/>
                <a:cs typeface="+mn-cs"/>
              </a:rPr>
              <a:t>colour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Vietnam, 1967, near </a:t>
            </a:r>
            <a:r>
              <a:rPr lang="en-US" sz="1200" b="0" i="1" kern="1200" dirty="0" err="1" smtClean="0">
                <a:solidFill>
                  <a:schemeClr val="tx1"/>
                </a:solidFill>
                <a:effectLst/>
                <a:latin typeface="+mn-lt"/>
                <a:ea typeface="+mn-ea"/>
                <a:cs typeface="+mn-cs"/>
              </a:rPr>
              <a:t>Duc</a:t>
            </a:r>
            <a:r>
              <a:rPr lang="en-US" sz="1200" b="0" i="1" kern="1200" dirty="0" smtClean="0">
                <a:solidFill>
                  <a:schemeClr val="tx1"/>
                </a:solidFill>
                <a:effectLst/>
                <a:latin typeface="+mn-lt"/>
                <a:ea typeface="+mn-ea"/>
                <a:cs typeface="+mn-cs"/>
              </a:rPr>
              <a:t> Pho (Reconstruction after </a:t>
            </a:r>
            <a:r>
              <a:rPr lang="en-US" sz="1200" b="0" i="1" kern="1200" dirty="0" err="1" smtClean="0">
                <a:solidFill>
                  <a:schemeClr val="tx1"/>
                </a:solidFill>
                <a:effectLst/>
                <a:latin typeface="+mn-lt"/>
                <a:ea typeface="+mn-ea"/>
                <a:cs typeface="+mn-cs"/>
              </a:rPr>
              <a:t>Hiromishi</a:t>
            </a:r>
            <a:r>
              <a:rPr lang="en-US" sz="1200" b="0" i="1" kern="1200" dirty="0" smtClean="0">
                <a:solidFill>
                  <a:schemeClr val="tx1"/>
                </a:solidFill>
                <a:effectLst/>
                <a:latin typeface="+mn-lt"/>
                <a:ea typeface="+mn-ea"/>
                <a:cs typeface="+mn-cs"/>
              </a:rPr>
              <a:t> Mine)</a:t>
            </a:r>
            <a:r>
              <a:rPr lang="en-US" sz="1200" b="0" i="0" kern="1200" dirty="0" smtClean="0">
                <a:solidFill>
                  <a:schemeClr val="tx1"/>
                </a:solidFill>
                <a:effectLst/>
                <a:latin typeface="+mn-lt"/>
                <a:ea typeface="+mn-ea"/>
                <a:cs typeface="+mn-cs"/>
              </a:rPr>
              <a:t> (2001) time is suspended as an airplane caught by the camera moments before its crash, floats, the sunlight gently moving over a green and hilly landscape.</a:t>
            </a:r>
            <a:endParaRPr lang="en-US" dirty="0"/>
          </a:p>
        </p:txBody>
      </p:sp>
      <p:sp>
        <p:nvSpPr>
          <p:cNvPr id="4" name="Slide Number Placeholder 3"/>
          <p:cNvSpPr>
            <a:spLocks noGrp="1"/>
          </p:cNvSpPr>
          <p:nvPr>
            <p:ph type="sldNum" sz="quarter" idx="10"/>
          </p:nvPr>
        </p:nvSpPr>
        <p:spPr/>
        <p:txBody>
          <a:bodyPr/>
          <a:lstStyle/>
          <a:p>
            <a:fld id="{9EDE6A98-9902-4F4A-8870-624A048EB84E}" type="slidenum">
              <a:rPr lang="en-US" smtClean="0"/>
              <a:t>12</a:t>
            </a:fld>
            <a:endParaRPr lang="en-US"/>
          </a:p>
        </p:txBody>
      </p:sp>
    </p:spTree>
    <p:extLst>
      <p:ext uri="{BB962C8B-B14F-4D97-AF65-F5344CB8AC3E}">
        <p14:creationId xmlns:p14="http://schemas.microsoft.com/office/powerpoint/2010/main" val="28818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29AB008-07C4-4715-9455-2594BC81889F}" type="datetimeFigureOut">
              <a:rPr lang="en-US" smtClean="0"/>
              <a:t>8/18/2017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9F78AA6-66F2-4337-A87B-07AAA0450E90}"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820003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AB008-07C4-4715-9455-2594BC81889F}"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78AA6-66F2-4337-A87B-07AAA0450E90}" type="slidenum">
              <a:rPr lang="en-US" smtClean="0"/>
              <a:t>‹#›</a:t>
            </a:fld>
            <a:endParaRPr lang="en-US"/>
          </a:p>
        </p:txBody>
      </p:sp>
    </p:spTree>
    <p:extLst>
      <p:ext uri="{BB962C8B-B14F-4D97-AF65-F5344CB8AC3E}">
        <p14:creationId xmlns:p14="http://schemas.microsoft.com/office/powerpoint/2010/main" val="311831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AB008-07C4-4715-9455-2594BC81889F}"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78AA6-66F2-4337-A87B-07AAA0450E90}" type="slidenum">
              <a:rPr lang="en-US" smtClean="0"/>
              <a:t>‹#›</a:t>
            </a:fld>
            <a:endParaRPr lang="en-US"/>
          </a:p>
        </p:txBody>
      </p:sp>
    </p:spTree>
    <p:extLst>
      <p:ext uri="{BB962C8B-B14F-4D97-AF65-F5344CB8AC3E}">
        <p14:creationId xmlns:p14="http://schemas.microsoft.com/office/powerpoint/2010/main" val="45996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AB008-07C4-4715-9455-2594BC81889F}"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78AA6-66F2-4337-A87B-07AAA0450E90}" type="slidenum">
              <a:rPr lang="en-US" smtClean="0"/>
              <a:t>‹#›</a:t>
            </a:fld>
            <a:endParaRPr lang="en-US"/>
          </a:p>
        </p:txBody>
      </p:sp>
    </p:spTree>
    <p:extLst>
      <p:ext uri="{BB962C8B-B14F-4D97-AF65-F5344CB8AC3E}">
        <p14:creationId xmlns:p14="http://schemas.microsoft.com/office/powerpoint/2010/main" val="291176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29AB008-07C4-4715-9455-2594BC81889F}" type="datetimeFigureOut">
              <a:rPr lang="en-US" smtClean="0"/>
              <a:t>8/18/2017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9F78AA6-66F2-4337-A87B-07AAA0450E9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790502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9AB008-07C4-4715-9455-2594BC81889F}"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78AA6-66F2-4337-A87B-07AAA0450E90}" type="slidenum">
              <a:rPr lang="en-US" smtClean="0"/>
              <a:t>‹#›</a:t>
            </a:fld>
            <a:endParaRPr lang="en-US"/>
          </a:p>
        </p:txBody>
      </p:sp>
    </p:spTree>
    <p:extLst>
      <p:ext uri="{BB962C8B-B14F-4D97-AF65-F5344CB8AC3E}">
        <p14:creationId xmlns:p14="http://schemas.microsoft.com/office/powerpoint/2010/main" val="258863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9AB008-07C4-4715-9455-2594BC81889F}"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78AA6-66F2-4337-A87B-07AAA0450E90}" type="slidenum">
              <a:rPr lang="en-US" smtClean="0"/>
              <a:t>‹#›</a:t>
            </a:fld>
            <a:endParaRPr lang="en-US"/>
          </a:p>
        </p:txBody>
      </p:sp>
    </p:spTree>
    <p:extLst>
      <p:ext uri="{BB962C8B-B14F-4D97-AF65-F5344CB8AC3E}">
        <p14:creationId xmlns:p14="http://schemas.microsoft.com/office/powerpoint/2010/main" val="11749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9AB008-07C4-4715-9455-2594BC81889F}"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78AA6-66F2-4337-A87B-07AAA0450E90}" type="slidenum">
              <a:rPr lang="en-US" smtClean="0"/>
              <a:t>‹#›</a:t>
            </a:fld>
            <a:endParaRPr lang="en-US"/>
          </a:p>
        </p:txBody>
      </p:sp>
    </p:spTree>
    <p:extLst>
      <p:ext uri="{BB962C8B-B14F-4D97-AF65-F5344CB8AC3E}">
        <p14:creationId xmlns:p14="http://schemas.microsoft.com/office/powerpoint/2010/main" val="48286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AB008-07C4-4715-9455-2594BC81889F}"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78AA6-66F2-4337-A87B-07AAA0450E90}" type="slidenum">
              <a:rPr lang="en-US" smtClean="0"/>
              <a:t>‹#›</a:t>
            </a:fld>
            <a:endParaRPr lang="en-US"/>
          </a:p>
        </p:txBody>
      </p:sp>
    </p:spTree>
    <p:extLst>
      <p:ext uri="{BB962C8B-B14F-4D97-AF65-F5344CB8AC3E}">
        <p14:creationId xmlns:p14="http://schemas.microsoft.com/office/powerpoint/2010/main" val="200415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29AB008-07C4-4715-9455-2594BC81889F}" type="datetimeFigureOut">
              <a:rPr lang="en-US" smtClean="0"/>
              <a:t>8/18/2017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9F78AA6-66F2-4337-A87B-07AAA0450E9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24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29AB008-07C4-4715-9455-2594BC81889F}" type="datetimeFigureOut">
              <a:rPr lang="en-US" smtClean="0"/>
              <a:t>8/18/2017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9F78AA6-66F2-4337-A87B-07AAA0450E9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474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29AB008-07C4-4715-9455-2594BC81889F}" type="datetimeFigureOut">
              <a:rPr lang="en-US" smtClean="0"/>
              <a:t>8/18/2017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9F78AA6-66F2-4337-A87B-07AAA0450E9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223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D2NVu8S7c7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10" y="2167778"/>
            <a:ext cx="8020335" cy="1667515"/>
          </a:xfrm>
        </p:spPr>
        <p:txBody>
          <a:bodyPr>
            <a:noAutofit/>
          </a:bodyPr>
          <a:lstStyle/>
          <a:p>
            <a:r>
              <a:rPr lang="en-US" sz="5000" dirty="0" smtClean="0"/>
              <a:t>Looking at the Past </a:t>
            </a:r>
            <a:r>
              <a:rPr lang="en-US" sz="5000" dirty="0"/>
              <a:t>and </a:t>
            </a:r>
            <a:r>
              <a:rPr lang="en-US" sz="5000" dirty="0" smtClean="0"/>
              <a:t>Present from multiple perspectives:</a:t>
            </a:r>
            <a:endParaRPr lang="en-US" sz="5000" dirty="0"/>
          </a:p>
        </p:txBody>
      </p:sp>
      <p:sp>
        <p:nvSpPr>
          <p:cNvPr id="3" name="Subtitle 2"/>
          <p:cNvSpPr>
            <a:spLocks noGrp="1"/>
          </p:cNvSpPr>
          <p:nvPr>
            <p:ph type="subTitle" idx="1"/>
          </p:nvPr>
        </p:nvSpPr>
        <p:spPr>
          <a:xfrm>
            <a:off x="393553" y="4669051"/>
            <a:ext cx="9144000" cy="1655762"/>
          </a:xfrm>
        </p:spPr>
        <p:txBody>
          <a:bodyPr>
            <a:normAutofit lnSpcReduction="10000"/>
          </a:bodyPr>
          <a:lstStyle/>
          <a:p>
            <a:r>
              <a:rPr lang="en-US" sz="4700" dirty="0" smtClean="0"/>
              <a:t>An Introduction to </a:t>
            </a:r>
          </a:p>
          <a:p>
            <a:r>
              <a:rPr lang="en-US" sz="4700" dirty="0" smtClean="0"/>
              <a:t>David </a:t>
            </a:r>
            <a:r>
              <a:rPr lang="en-US" sz="4700" dirty="0" err="1" smtClean="0"/>
              <a:t>Claerbout</a:t>
            </a:r>
            <a:r>
              <a:rPr lang="en-US" sz="4700" dirty="0" smtClean="0"/>
              <a:t> </a:t>
            </a:r>
            <a:endParaRPr lang="en-US" sz="4700" dirty="0"/>
          </a:p>
        </p:txBody>
      </p:sp>
      <p:pic>
        <p:nvPicPr>
          <p:cNvPr id="1026" name="Picture 2" descr="https://upload.wikimedia.org/wikipedia/commons/thumb/1/1c/David_Claerbout_-_IFFR_2017-1.jpg/800px-David_Claerbout_-_IFFR_20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350" y="3226278"/>
            <a:ext cx="2421147" cy="36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54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representative works</a:t>
            </a:r>
            <a:endParaRPr lang="en-US" dirty="0"/>
          </a:p>
        </p:txBody>
      </p:sp>
      <p:sp>
        <p:nvSpPr>
          <p:cNvPr id="5" name="Text Placeholder 4"/>
          <p:cNvSpPr>
            <a:spLocks noGrp="1"/>
          </p:cNvSpPr>
          <p:nvPr>
            <p:ph type="body" idx="1"/>
          </p:nvPr>
        </p:nvSpPr>
        <p:spPr/>
        <p:txBody>
          <a:bodyPr>
            <a:normAutofit/>
          </a:bodyPr>
          <a:lstStyle/>
          <a:p>
            <a:r>
              <a:rPr lang="en-US" sz="4000" dirty="0" smtClean="0"/>
              <a:t>David </a:t>
            </a:r>
            <a:r>
              <a:rPr lang="en-US" sz="4000" dirty="0" err="1" smtClean="0"/>
              <a:t>Claerbout</a:t>
            </a:r>
            <a:endParaRPr lang="en-US" sz="4000" dirty="0"/>
          </a:p>
        </p:txBody>
      </p:sp>
    </p:spTree>
    <p:extLst>
      <p:ext uri="{BB962C8B-B14F-4D97-AF65-F5344CB8AC3E}">
        <p14:creationId xmlns:p14="http://schemas.microsoft.com/office/powerpoint/2010/main" val="415409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65" y="0"/>
            <a:ext cx="11144535" cy="1325563"/>
          </a:xfrm>
        </p:spPr>
        <p:txBody>
          <a:bodyPr>
            <a:normAutofit/>
          </a:bodyPr>
          <a:lstStyle/>
          <a:p>
            <a:r>
              <a:rPr lang="en-US" i="1" dirty="0"/>
              <a:t>Kindergarten Antonio </a:t>
            </a:r>
            <a:r>
              <a:rPr lang="en-US" i="1" dirty="0" err="1"/>
              <a:t>Sant'Elia</a:t>
            </a:r>
            <a:r>
              <a:rPr lang="en-US" i="1" dirty="0"/>
              <a:t>, </a:t>
            </a:r>
            <a:r>
              <a:rPr lang="en-US" i="1" dirty="0" smtClean="0"/>
              <a:t>1932 </a:t>
            </a:r>
            <a:r>
              <a:rPr lang="en-US" dirty="0" smtClean="0"/>
              <a:t>(1998)</a:t>
            </a:r>
            <a:endParaRPr lang="en-US" dirty="0"/>
          </a:p>
        </p:txBody>
      </p:sp>
      <p:pic>
        <p:nvPicPr>
          <p:cNvPr id="2050" name="Picture 2" descr="Image result for Kindergarten Antonio Sant’Elia 1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295" y="942479"/>
            <a:ext cx="7212842" cy="580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4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248" y="180832"/>
            <a:ext cx="10065224" cy="1485900"/>
          </a:xfrm>
        </p:spPr>
        <p:txBody>
          <a:bodyPr>
            <a:normAutofit fontScale="90000"/>
          </a:bodyPr>
          <a:lstStyle/>
          <a:p>
            <a:pPr algn="ctr"/>
            <a:r>
              <a:rPr lang="en-US" i="1" dirty="0"/>
              <a:t>Vietnam, 1967, near </a:t>
            </a:r>
            <a:r>
              <a:rPr lang="en-US" i="1" dirty="0" err="1"/>
              <a:t>Duc</a:t>
            </a:r>
            <a:r>
              <a:rPr lang="en-US" i="1" dirty="0"/>
              <a:t> Pho </a:t>
            </a:r>
            <a:r>
              <a:rPr lang="en-US" i="1" dirty="0" smtClean="0"/>
              <a:t>  (</a:t>
            </a:r>
            <a:r>
              <a:rPr lang="en-US" i="1" dirty="0"/>
              <a:t>Reconstruction after </a:t>
            </a:r>
            <a:r>
              <a:rPr lang="en-US" i="1" dirty="0" err="1"/>
              <a:t>Hiromishi</a:t>
            </a:r>
            <a:r>
              <a:rPr lang="en-US" i="1" dirty="0"/>
              <a:t> Mine)</a:t>
            </a:r>
            <a:r>
              <a:rPr lang="en-US" dirty="0"/>
              <a:t> (2001) </a:t>
            </a:r>
          </a:p>
        </p:txBody>
      </p:sp>
      <p:pic>
        <p:nvPicPr>
          <p:cNvPr id="3074" name="Picture 2" descr="Image result for Vietnam, 1967, near Duc Pho (Reconstruction after Hiromishi Mine) (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706" y="1472411"/>
            <a:ext cx="7050443" cy="528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2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542" y="255135"/>
            <a:ext cx="10474657" cy="1485900"/>
          </a:xfrm>
        </p:spPr>
        <p:txBody>
          <a:bodyPr>
            <a:normAutofit fontScale="90000"/>
          </a:bodyPr>
          <a:lstStyle/>
          <a:p>
            <a:pPr algn="ctr"/>
            <a:r>
              <a:rPr lang="en-US" i="1" dirty="0" smtClean="0"/>
              <a:t>KING (after Alfred Wertheimer’s 1956 picture of a young man named Elvis Presley)</a:t>
            </a:r>
            <a:r>
              <a:rPr lang="en-US" dirty="0" smtClean="0"/>
              <a:t>, 2015-2016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00" y="1604761"/>
            <a:ext cx="7891534" cy="5253240"/>
          </a:xfrm>
          <a:prstGeom prst="rect">
            <a:avLst/>
          </a:prstGeom>
        </p:spPr>
      </p:pic>
    </p:spTree>
    <p:extLst>
      <p:ext uri="{BB962C8B-B14F-4D97-AF65-F5344CB8AC3E}">
        <p14:creationId xmlns:p14="http://schemas.microsoft.com/office/powerpoint/2010/main" val="2703181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132" y="221776"/>
            <a:ext cx="10420067" cy="1485900"/>
          </a:xfrm>
        </p:spPr>
        <p:txBody>
          <a:bodyPr>
            <a:normAutofit fontScale="90000"/>
          </a:bodyPr>
          <a:lstStyle/>
          <a:p>
            <a:pPr algn="ctr"/>
            <a:r>
              <a:rPr lang="en-US" i="1" dirty="0" smtClean="0"/>
              <a:t>Oil workers (from the Shell company of Nigeria) returning home from work,                                     caught in torrential rain</a:t>
            </a:r>
            <a:r>
              <a:rPr lang="en-US" dirty="0" smtClean="0"/>
              <a:t>, 2013</a:t>
            </a:r>
            <a:endParaRPr lang="en-US" dirty="0"/>
          </a:p>
        </p:txBody>
      </p:sp>
      <p:pic>
        <p:nvPicPr>
          <p:cNvPr id="1026" name="Picture 2" descr="Image result for Oil workers (from the Shell company of Nigeria) returning home from work, caught in torrential rain,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414" y="1961000"/>
            <a:ext cx="8720919" cy="48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25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67" y="208128"/>
            <a:ext cx="9601200" cy="1485900"/>
          </a:xfrm>
        </p:spPr>
        <p:txBody>
          <a:bodyPr/>
          <a:lstStyle/>
          <a:p>
            <a:pPr algn="ctr"/>
            <a:r>
              <a:rPr lang="en-US" i="1" dirty="0" smtClean="0"/>
              <a:t>Radio Piece (Hong Kong)</a:t>
            </a:r>
            <a:r>
              <a:rPr lang="en-US" dirty="0" smtClean="0"/>
              <a:t>, 2015</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433" y="1187355"/>
            <a:ext cx="10126152" cy="5670645"/>
          </a:xfrm>
          <a:prstGeom prst="rect">
            <a:avLst/>
          </a:prstGeom>
        </p:spPr>
      </p:pic>
    </p:spTree>
    <p:extLst>
      <p:ext uri="{BB962C8B-B14F-4D97-AF65-F5344CB8AC3E}">
        <p14:creationId xmlns:p14="http://schemas.microsoft.com/office/powerpoint/2010/main" val="3809886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13"/>
            <a:ext cx="10515600" cy="1325563"/>
          </a:xfrm>
        </p:spPr>
        <p:txBody>
          <a:bodyPr/>
          <a:lstStyle/>
          <a:p>
            <a:pPr algn="ctr"/>
            <a:r>
              <a:rPr lang="en-US" i="1" dirty="0" smtClean="0"/>
              <a:t>Radio Piece (Hong Kong)</a:t>
            </a:r>
            <a:r>
              <a:rPr lang="en-US" dirty="0" smtClean="0"/>
              <a:t>, 2015</a:t>
            </a:r>
            <a:endParaRPr lang="en-US" dirty="0"/>
          </a:p>
        </p:txBody>
      </p:sp>
      <p:pic>
        <p:nvPicPr>
          <p:cNvPr id="4098" name="Picture 2" descr="http://www.artnet.com/WebServices/images/ll928550llg8aUCfDrCWvaHBOAD/david-claerbout-radio-piece-(hong-k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337" y="996288"/>
            <a:ext cx="10166062" cy="571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9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1325563"/>
          </a:xfrm>
        </p:spPr>
        <p:txBody>
          <a:bodyPr/>
          <a:lstStyle/>
          <a:p>
            <a:pPr algn="ctr"/>
            <a:r>
              <a:rPr lang="en-US" i="1" dirty="0" smtClean="0"/>
              <a:t>Travel</a:t>
            </a:r>
            <a:r>
              <a:rPr lang="en-US" dirty="0" smtClean="0"/>
              <a:t>, 1996-2013</a:t>
            </a:r>
            <a:endParaRPr lang="en-US" dirty="0"/>
          </a:p>
        </p:txBody>
      </p:sp>
      <p:pic>
        <p:nvPicPr>
          <p:cNvPr id="2050" name="Picture 2" descr="Image result for david claerbout Travel, 1996-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155" y="1016757"/>
            <a:ext cx="10105410" cy="568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0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8" y="160409"/>
            <a:ext cx="11878101" cy="1325563"/>
          </a:xfrm>
        </p:spPr>
        <p:txBody>
          <a:bodyPr>
            <a:normAutofit fontScale="90000"/>
          </a:bodyPr>
          <a:lstStyle/>
          <a:p>
            <a:pPr algn="ctr"/>
            <a:r>
              <a:rPr lang="en-US" i="1" dirty="0"/>
              <a:t>Olympia </a:t>
            </a:r>
            <a:r>
              <a:rPr lang="en-US" i="1" dirty="0" smtClean="0"/>
              <a:t>                                                                                    </a:t>
            </a:r>
            <a:r>
              <a:rPr lang="en-US" sz="3800" i="1" dirty="0" smtClean="0"/>
              <a:t>(</a:t>
            </a:r>
            <a:r>
              <a:rPr lang="en-US" sz="3800" i="1" dirty="0"/>
              <a:t>The real time disintegration into ruins of the Berlin Olympic </a:t>
            </a:r>
            <a:r>
              <a:rPr lang="en-US" sz="3800" i="1" dirty="0" smtClean="0"/>
              <a:t>stadium over </a:t>
            </a:r>
            <a:r>
              <a:rPr lang="en-US" sz="3800" i="1" dirty="0"/>
              <a:t>the course of a thousand years),</a:t>
            </a:r>
            <a:r>
              <a:rPr lang="en-US" sz="3800" dirty="0"/>
              <a:t> </a:t>
            </a:r>
            <a:r>
              <a:rPr lang="en-US" sz="3800" dirty="0" smtClean="0"/>
              <a:t>2016</a:t>
            </a:r>
            <a:endParaRPr lang="en-US" sz="3800" dirty="0"/>
          </a:p>
        </p:txBody>
      </p:sp>
      <p:pic>
        <p:nvPicPr>
          <p:cNvPr id="3076" name="Picture 4" descr="http://www.artnet.com/WebServices/images/ll1038034llg8aUCfDrCWBHBAD/david-claerbout-olympia-(the-real-time-disintegration-into-ruins-of-the-berlin-olympic-stadium-over-the-course-o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432" y="1936347"/>
            <a:ext cx="8747014" cy="492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69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91" y="221776"/>
            <a:ext cx="9601200" cy="1485900"/>
          </a:xfrm>
        </p:spPr>
        <p:txBody>
          <a:bodyPr>
            <a:normAutofit/>
          </a:bodyPr>
          <a:lstStyle/>
          <a:p>
            <a:pPr algn="ctr"/>
            <a:r>
              <a:rPr lang="en-US" sz="5000" i="1" dirty="0" smtClean="0"/>
              <a:t>Sunrise</a:t>
            </a:r>
            <a:r>
              <a:rPr lang="en-US" sz="5000" dirty="0" smtClean="0"/>
              <a:t> (2009)</a:t>
            </a:r>
            <a:endParaRPr lang="en-US" sz="5000" dirty="0"/>
          </a:p>
        </p:txBody>
      </p:sp>
      <p:pic>
        <p:nvPicPr>
          <p:cNvPr id="2050" name="Picture 2" descr="Image result for david claerbout art Sunrise 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280"/>
            <a:ext cx="6257246" cy="3518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avid claerbout art Sunrise 2009"/>
          <p:cNvPicPr>
            <a:picLocks noChangeAspect="1" noChangeArrowheads="1"/>
          </p:cNvPicPr>
          <p:nvPr/>
        </p:nvPicPr>
        <p:blipFill rotWithShape="1">
          <a:blip r:embed="rId4">
            <a:extLst>
              <a:ext uri="{28A0092B-C50C-407E-A947-70E740481C1C}">
                <a14:useLocalDpi xmlns:a14="http://schemas.microsoft.com/office/drawing/2010/main" val="0"/>
              </a:ext>
            </a:extLst>
          </a:blip>
          <a:srcRect l="22087" t="10608" r="19287" b="22773"/>
          <a:stretch/>
        </p:blipFill>
        <p:spPr bwMode="auto">
          <a:xfrm>
            <a:off x="2811438" y="2518071"/>
            <a:ext cx="5745707" cy="43399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ayload254.cargocollective.com/1/15/481449/7397979/Sunrise%20installedWiels%20Brussels%202011%20photo%20credit%20Jef%20Jacobs%2001_800.png"/>
          <p:cNvPicPr>
            <a:picLocks noChangeAspect="1" noChangeArrowheads="1"/>
          </p:cNvPicPr>
          <p:nvPr/>
        </p:nvPicPr>
        <p:blipFill rotWithShape="1">
          <a:blip r:embed="rId5">
            <a:extLst>
              <a:ext uri="{28A0092B-C50C-407E-A947-70E740481C1C}">
                <a14:useLocalDpi xmlns:a14="http://schemas.microsoft.com/office/drawing/2010/main" val="0"/>
              </a:ext>
            </a:extLst>
          </a:blip>
          <a:srcRect l="7916" t="16463" r="40682" b="29083"/>
          <a:stretch/>
        </p:blipFill>
        <p:spPr bwMode="auto">
          <a:xfrm>
            <a:off x="6840875" y="3166281"/>
            <a:ext cx="5351126" cy="369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32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3486" y="288309"/>
            <a:ext cx="9601200" cy="1485900"/>
          </a:xfrm>
        </p:spPr>
        <p:txBody>
          <a:bodyPr>
            <a:normAutofit/>
          </a:bodyPr>
          <a:lstStyle/>
          <a:p>
            <a:pPr algn="ctr"/>
            <a:r>
              <a:rPr lang="en-US" sz="5000" dirty="0" smtClean="0"/>
              <a:t>What’s happening in this picture?</a:t>
            </a:r>
            <a:endParaRPr lang="en-US" sz="5000" dirty="0"/>
          </a:p>
        </p:txBody>
      </p:sp>
      <p:pic>
        <p:nvPicPr>
          <p:cNvPr id="4098" name="Picture 2" descr="http://www.artway.eu/userfiles/Claerbout%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711" y="1269243"/>
            <a:ext cx="7451677" cy="558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71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446" y="2229407"/>
            <a:ext cx="9612971" cy="2852737"/>
          </a:xfrm>
        </p:spPr>
        <p:txBody>
          <a:bodyPr/>
          <a:lstStyle/>
          <a:p>
            <a:r>
              <a:rPr lang="en-US" i="1" dirty="0"/>
              <a:t>The Quiet Shore </a:t>
            </a:r>
            <a:r>
              <a:rPr lang="en-US" dirty="0"/>
              <a:t>(2011)</a:t>
            </a:r>
          </a:p>
        </p:txBody>
      </p:sp>
    </p:spTree>
    <p:extLst>
      <p:ext uri="{BB962C8B-B14F-4D97-AF65-F5344CB8AC3E}">
        <p14:creationId xmlns:p14="http://schemas.microsoft.com/office/powerpoint/2010/main" val="1545952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544" y="303663"/>
            <a:ext cx="9601200" cy="1485900"/>
          </a:xfrm>
        </p:spPr>
        <p:txBody>
          <a:bodyPr>
            <a:normAutofit/>
          </a:bodyPr>
          <a:lstStyle/>
          <a:p>
            <a:pPr algn="ctr"/>
            <a:r>
              <a:rPr lang="en-US" sz="5000" i="1" dirty="0" smtClean="0"/>
              <a:t>The Quiet Shore </a:t>
            </a:r>
            <a:r>
              <a:rPr lang="en-US" sz="5000" dirty="0" smtClean="0"/>
              <a:t>(2011)</a:t>
            </a:r>
            <a:endParaRPr lang="en-US" sz="5000" dirty="0"/>
          </a:p>
        </p:txBody>
      </p:sp>
      <p:pic>
        <p:nvPicPr>
          <p:cNvPr id="3074" name="Picture 2" descr="Image result for david claerbout art The Quiet Shore (2011)"/>
          <p:cNvPicPr>
            <a:picLocks noChangeAspect="1" noChangeArrowheads="1"/>
          </p:cNvPicPr>
          <p:nvPr/>
        </p:nvPicPr>
        <p:blipFill rotWithShape="1">
          <a:blip r:embed="rId3">
            <a:extLst>
              <a:ext uri="{28A0092B-C50C-407E-A947-70E740481C1C}">
                <a14:useLocalDpi xmlns:a14="http://schemas.microsoft.com/office/drawing/2010/main" val="0"/>
              </a:ext>
            </a:extLst>
          </a:blip>
          <a:srcRect l="9421" t="9651" r="10162" b="23631"/>
          <a:stretch/>
        </p:blipFill>
        <p:spPr bwMode="auto">
          <a:xfrm>
            <a:off x="-5201" y="1228989"/>
            <a:ext cx="8418366" cy="46531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avid claerbout art The Quiet Shore (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490" y="1228989"/>
            <a:ext cx="8274510" cy="46531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avid claerbout art The Quiet Shore (2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544" y="1228989"/>
            <a:ext cx="10007130" cy="562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3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522" y="0"/>
            <a:ext cx="7834953" cy="1485900"/>
          </a:xfrm>
        </p:spPr>
        <p:txBody>
          <a:bodyPr>
            <a:normAutofit/>
          </a:bodyPr>
          <a:lstStyle/>
          <a:p>
            <a:pPr algn="ctr"/>
            <a:r>
              <a:rPr lang="en-US" sz="5000" dirty="0" smtClean="0"/>
              <a:t>Let’s take a closer look…     what’s going on?</a:t>
            </a:r>
            <a:endParaRPr lang="en-US" sz="5000" dirty="0"/>
          </a:p>
        </p:txBody>
      </p:sp>
      <p:pic>
        <p:nvPicPr>
          <p:cNvPr id="5122" name="Picture 2" descr="http://www.artway.eu/userfiles/Claerbout%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355" y="1596789"/>
            <a:ext cx="7006456" cy="526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40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839" y="139889"/>
            <a:ext cx="9601200" cy="1485900"/>
          </a:xfrm>
        </p:spPr>
        <p:txBody>
          <a:bodyPr>
            <a:normAutofit/>
          </a:bodyPr>
          <a:lstStyle/>
          <a:p>
            <a:pPr algn="ctr"/>
            <a:r>
              <a:rPr lang="en-US" sz="5000" dirty="0" smtClean="0"/>
              <a:t>Even closer…</a:t>
            </a:r>
            <a:endParaRPr lang="en-US" sz="5000" dirty="0"/>
          </a:p>
        </p:txBody>
      </p:sp>
      <p:pic>
        <p:nvPicPr>
          <p:cNvPr id="6146" name="Picture 2" descr="http://www.artway.eu/userfiles/Claerbout%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482" y="1187355"/>
            <a:ext cx="8015043" cy="567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04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838" y="339725"/>
            <a:ext cx="10215349" cy="1485900"/>
          </a:xfrm>
        </p:spPr>
        <p:txBody>
          <a:bodyPr>
            <a:normAutofit/>
          </a:bodyPr>
          <a:lstStyle/>
          <a:p>
            <a:pPr algn="ctr"/>
            <a:r>
              <a:rPr lang="en-US" sz="5000" i="1" dirty="0"/>
              <a:t>Sections of a Happy Moment</a:t>
            </a:r>
            <a:r>
              <a:rPr lang="en-US" sz="5000" dirty="0"/>
              <a:t> (2007</a:t>
            </a:r>
            <a:r>
              <a:rPr lang="en-US" sz="5000" dirty="0" smtClean="0"/>
              <a:t>)</a:t>
            </a:r>
            <a:endParaRPr lang="en-US" sz="5000" dirty="0"/>
          </a:p>
        </p:txBody>
      </p:sp>
      <p:sp>
        <p:nvSpPr>
          <p:cNvPr id="3" name="Content Placeholder 2"/>
          <p:cNvSpPr>
            <a:spLocks noGrp="1"/>
          </p:cNvSpPr>
          <p:nvPr>
            <p:ph idx="1"/>
          </p:nvPr>
        </p:nvSpPr>
        <p:spPr>
          <a:xfrm>
            <a:off x="838200" y="1825625"/>
            <a:ext cx="10515600" cy="590029"/>
          </a:xfrm>
        </p:spPr>
        <p:txBody>
          <a:bodyPr>
            <a:noAutofit/>
          </a:bodyPr>
          <a:lstStyle/>
          <a:p>
            <a:r>
              <a:rPr lang="en-GB" sz="3600" dirty="0">
                <a:hlinkClick r:id="rId3"/>
              </a:rPr>
              <a:t>http://</a:t>
            </a:r>
            <a:r>
              <a:rPr lang="en-GB" sz="3600" dirty="0" smtClean="0">
                <a:hlinkClick r:id="rId3"/>
              </a:rPr>
              <a:t>www.youtube.com/watch?v=D2NVu8S7c7U</a:t>
            </a:r>
            <a:r>
              <a:rPr lang="en-GB" sz="3600" dirty="0"/>
              <a:t> </a:t>
            </a:r>
            <a:endParaRPr lang="en-GB" sz="3600" dirty="0" smtClean="0"/>
          </a:p>
          <a:p>
            <a:pPr marL="0" indent="0">
              <a:buNone/>
            </a:pPr>
            <a:endParaRPr lang="en-US" sz="3600" dirty="0"/>
          </a:p>
        </p:txBody>
      </p:sp>
      <p:pic>
        <p:nvPicPr>
          <p:cNvPr id="7170" name="Picture 2" descr="http://www.artway.eu/userfiles/Claerbout%2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8" y="3929368"/>
            <a:ext cx="3862316" cy="29354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rtway.eu/userfiles/Claerbout%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399" y="3936192"/>
            <a:ext cx="3900114" cy="292863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artway.eu/userfiles/Claerbout%2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2949" y="3929369"/>
            <a:ext cx="4149052" cy="293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43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David </a:t>
            </a:r>
            <a:r>
              <a:rPr lang="en-US" dirty="0" err="1" smtClean="0"/>
              <a:t>Claerbout</a:t>
            </a:r>
            <a:endParaRPr lang="en-US" dirty="0"/>
          </a:p>
        </p:txBody>
      </p:sp>
      <p:sp>
        <p:nvSpPr>
          <p:cNvPr id="5" name="Text Placeholder 4"/>
          <p:cNvSpPr>
            <a:spLocks noGrp="1"/>
          </p:cNvSpPr>
          <p:nvPr>
            <p:ph type="body" idx="1"/>
          </p:nvPr>
        </p:nvSpPr>
        <p:spPr/>
        <p:txBody>
          <a:bodyPr>
            <a:normAutofit/>
          </a:bodyPr>
          <a:lstStyle/>
          <a:p>
            <a:r>
              <a:rPr lang="en-US" sz="4500" dirty="0" smtClean="0"/>
              <a:t>A brief biography</a:t>
            </a:r>
            <a:endParaRPr lang="en-US" sz="4500" dirty="0"/>
          </a:p>
        </p:txBody>
      </p:sp>
    </p:spTree>
    <p:extLst>
      <p:ext uri="{BB962C8B-B14F-4D97-AF65-F5344CB8AC3E}">
        <p14:creationId xmlns:p14="http://schemas.microsoft.com/office/powerpoint/2010/main" val="2521726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David </a:t>
            </a:r>
            <a:r>
              <a:rPr lang="en-US" dirty="0" err="1" smtClean="0"/>
              <a:t>Claerbout</a:t>
            </a:r>
            <a:endParaRPr lang="en-US" dirty="0"/>
          </a:p>
        </p:txBody>
      </p:sp>
      <p:sp>
        <p:nvSpPr>
          <p:cNvPr id="6" name="Content Placeholder 5"/>
          <p:cNvSpPr>
            <a:spLocks noGrp="1"/>
          </p:cNvSpPr>
          <p:nvPr>
            <p:ph sz="half" idx="1"/>
          </p:nvPr>
        </p:nvSpPr>
        <p:spPr>
          <a:xfrm>
            <a:off x="6731758" y="1466517"/>
            <a:ext cx="5460242" cy="4902722"/>
          </a:xfrm>
        </p:spPr>
        <p:txBody>
          <a:bodyPr>
            <a:noAutofit/>
          </a:bodyPr>
          <a:lstStyle/>
          <a:p>
            <a:pPr>
              <a:buFont typeface="Wingdings" panose="05000000000000000000" pitchFamily="2" charset="2"/>
              <a:buChar char="Ø"/>
            </a:pPr>
            <a:r>
              <a:rPr lang="en-US" sz="2600" dirty="0" smtClean="0"/>
              <a:t>Born 1969 in </a:t>
            </a:r>
            <a:r>
              <a:rPr lang="en-US" sz="2600" dirty="0"/>
              <a:t>Kortrijk, </a:t>
            </a:r>
            <a:r>
              <a:rPr lang="en-US" sz="2600" dirty="0" smtClean="0"/>
              <a:t>Belgium</a:t>
            </a:r>
          </a:p>
          <a:p>
            <a:pPr>
              <a:buFont typeface="Wingdings" panose="05000000000000000000" pitchFamily="2" charset="2"/>
              <a:buChar char="Ø"/>
            </a:pPr>
            <a:r>
              <a:rPr lang="en-US" sz="2600" dirty="0" smtClean="0"/>
              <a:t>Education: </a:t>
            </a:r>
            <a:r>
              <a:rPr lang="nl-NL" sz="2600" dirty="0" smtClean="0"/>
              <a:t>1992-1995 </a:t>
            </a:r>
            <a:r>
              <a:rPr lang="nl-NL" sz="2600" dirty="0"/>
              <a:t>Nationaal Hoger Instituut voor Schone Kunsten, </a:t>
            </a:r>
            <a:r>
              <a:rPr lang="nl-NL" sz="2600" dirty="0" smtClean="0"/>
              <a:t>Antwerp</a:t>
            </a:r>
          </a:p>
          <a:p>
            <a:pPr>
              <a:buFont typeface="Wingdings" panose="05000000000000000000" pitchFamily="2" charset="2"/>
              <a:buChar char="Ø"/>
            </a:pPr>
            <a:r>
              <a:rPr lang="nl-NL" sz="2600" dirty="0" smtClean="0"/>
              <a:t>Originally trained as a painter</a:t>
            </a:r>
          </a:p>
          <a:p>
            <a:pPr>
              <a:buFont typeface="Wingdings" panose="05000000000000000000" pitchFamily="2" charset="2"/>
              <a:buChar char="Ø"/>
            </a:pPr>
            <a:r>
              <a:rPr lang="nl-NL" sz="2600" dirty="0" smtClean="0"/>
              <a:t>Became interested in photography and film during his painting studies</a:t>
            </a:r>
          </a:p>
          <a:p>
            <a:pPr>
              <a:buFont typeface="Wingdings" panose="05000000000000000000" pitchFamily="2" charset="2"/>
              <a:buChar char="Ø"/>
            </a:pPr>
            <a:r>
              <a:rPr lang="nl-NL" sz="2600" dirty="0" smtClean="0"/>
              <a:t>Has exhibited in many solo and group art shows</a:t>
            </a:r>
          </a:p>
          <a:p>
            <a:pPr>
              <a:buFont typeface="Wingdings" panose="05000000000000000000" pitchFamily="2" charset="2"/>
              <a:buChar char="Ø"/>
            </a:pPr>
            <a:r>
              <a:rPr lang="en-US" sz="2600" dirty="0"/>
              <a:t>Lives and works in </a:t>
            </a:r>
            <a:r>
              <a:rPr lang="en-US" sz="2600" dirty="0" smtClean="0"/>
              <a:t>Antwerp, Belgium </a:t>
            </a:r>
            <a:r>
              <a:rPr lang="en-US" sz="2600" dirty="0"/>
              <a:t>and </a:t>
            </a:r>
            <a:r>
              <a:rPr lang="en-US" sz="2600" dirty="0" smtClean="0"/>
              <a:t>Berlin, Germany</a:t>
            </a:r>
            <a:endParaRPr lang="en-US" sz="2600" dirty="0"/>
          </a:p>
        </p:txBody>
      </p:sp>
      <p:pic>
        <p:nvPicPr>
          <p:cNvPr id="6146" name="Picture 2" descr="david claerbout"/>
          <p:cNvPicPr>
            <a:picLocks noChangeAspect="1" noChangeArrowheads="1"/>
          </p:cNvPicPr>
          <p:nvPr/>
        </p:nvPicPr>
        <p:blipFill rotWithShape="1">
          <a:blip r:embed="rId3">
            <a:extLst>
              <a:ext uri="{28A0092B-C50C-407E-A947-70E740481C1C}">
                <a14:useLocalDpi xmlns:a14="http://schemas.microsoft.com/office/drawing/2010/main" val="0"/>
              </a:ext>
            </a:extLst>
          </a:blip>
          <a:srcRect l="22280" r="17302"/>
          <a:stretch/>
        </p:blipFill>
        <p:spPr bwMode="auto">
          <a:xfrm>
            <a:off x="488482" y="1825624"/>
            <a:ext cx="5707601" cy="472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2955"/>
            <a:ext cx="10515600" cy="1052608"/>
          </a:xfrm>
        </p:spPr>
        <p:txBody>
          <a:bodyPr/>
          <a:lstStyle/>
          <a:p>
            <a:r>
              <a:rPr lang="en-US" dirty="0" smtClean="0"/>
              <a:t>Claerbout’s work media</a:t>
            </a:r>
            <a:endParaRPr lang="en-US" dirty="0"/>
          </a:p>
        </p:txBody>
      </p:sp>
      <p:sp>
        <p:nvSpPr>
          <p:cNvPr id="6" name="Content Placeholder 5"/>
          <p:cNvSpPr>
            <a:spLocks noGrp="1"/>
          </p:cNvSpPr>
          <p:nvPr>
            <p:ph idx="1"/>
          </p:nvPr>
        </p:nvSpPr>
        <p:spPr>
          <a:xfrm>
            <a:off x="838200" y="1310185"/>
            <a:ext cx="10515600" cy="4866778"/>
          </a:xfrm>
        </p:spPr>
        <p:txBody>
          <a:bodyPr>
            <a:normAutofit/>
          </a:bodyPr>
          <a:lstStyle/>
          <a:p>
            <a:r>
              <a:rPr lang="en-US" sz="3200" dirty="0" err="1" smtClean="0"/>
              <a:t>Claerbout</a:t>
            </a:r>
            <a:r>
              <a:rPr lang="en-US" sz="3200" dirty="0" smtClean="0"/>
              <a:t> is considered a photographer and video artist</a:t>
            </a:r>
          </a:p>
          <a:p>
            <a:r>
              <a:rPr lang="en-US" sz="3200" dirty="0" smtClean="0"/>
              <a:t>Works</a:t>
            </a:r>
            <a:r>
              <a:rPr lang="en-US" sz="3200" b="1" dirty="0" smtClean="0"/>
              <a:t> </a:t>
            </a:r>
            <a:r>
              <a:rPr lang="en-US" sz="3200" dirty="0" smtClean="0"/>
              <a:t>in photography</a:t>
            </a:r>
            <a:r>
              <a:rPr lang="en-US" sz="3200" dirty="0"/>
              <a:t>, video, sound, drawing and digital </a:t>
            </a:r>
            <a:r>
              <a:rPr lang="en-US" sz="3200" dirty="0" smtClean="0"/>
              <a:t>arts</a:t>
            </a:r>
          </a:p>
          <a:p>
            <a:r>
              <a:rPr lang="en-US" sz="3200" dirty="0" smtClean="0"/>
              <a:t>Best known for large-scale </a:t>
            </a:r>
            <a:r>
              <a:rPr lang="en-US" sz="3200" dirty="0"/>
              <a:t>video </a:t>
            </a:r>
            <a:r>
              <a:rPr lang="en-US" sz="3200" dirty="0" smtClean="0"/>
              <a:t>installations</a:t>
            </a:r>
          </a:p>
          <a:p>
            <a:r>
              <a:rPr lang="en-US" sz="3200" dirty="0" smtClean="0"/>
              <a:t>Much of his work blends and overlaps with photography and film</a:t>
            </a:r>
            <a:endParaRPr lang="en-US" sz="3200" dirty="0"/>
          </a:p>
        </p:txBody>
      </p:sp>
      <p:graphicFrame>
        <p:nvGraphicFramePr>
          <p:cNvPr id="7" name="Diagram 6"/>
          <p:cNvGraphicFramePr/>
          <p:nvPr>
            <p:extLst>
              <p:ext uri="{D42A27DB-BD31-4B8C-83A1-F6EECF244321}">
                <p14:modId xmlns:p14="http://schemas.microsoft.com/office/powerpoint/2010/main" val="4051571860"/>
              </p:ext>
            </p:extLst>
          </p:nvPr>
        </p:nvGraphicFramePr>
        <p:xfrm>
          <a:off x="4121623" y="4067033"/>
          <a:ext cx="4509826" cy="297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489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Themes in Claerbout’s work</a:t>
            </a:r>
            <a:endParaRPr lang="en-US" sz="5000" dirty="0"/>
          </a:p>
        </p:txBody>
      </p:sp>
      <p:sp>
        <p:nvSpPr>
          <p:cNvPr id="3" name="Content Placeholder 2"/>
          <p:cNvSpPr>
            <a:spLocks noGrp="1"/>
          </p:cNvSpPr>
          <p:nvPr>
            <p:ph idx="1"/>
          </p:nvPr>
        </p:nvSpPr>
        <p:spPr>
          <a:xfrm>
            <a:off x="1371600" y="2286000"/>
            <a:ext cx="6271146" cy="3581400"/>
          </a:xfrm>
        </p:spPr>
        <p:txBody>
          <a:bodyPr>
            <a:noAutofit/>
          </a:bodyPr>
          <a:lstStyle/>
          <a:p>
            <a:r>
              <a:rPr lang="en-US" sz="3600" dirty="0" err="1" smtClean="0"/>
              <a:t>Claerbout</a:t>
            </a:r>
            <a:r>
              <a:rPr lang="en-US" sz="3600" dirty="0" smtClean="0"/>
              <a:t> became increasingly interested </a:t>
            </a:r>
            <a:r>
              <a:rPr lang="en-US" sz="3600" dirty="0"/>
              <a:t>in </a:t>
            </a:r>
            <a:r>
              <a:rPr lang="en-US" sz="3600" dirty="0" smtClean="0"/>
              <a:t>the concept of </a:t>
            </a:r>
            <a:r>
              <a:rPr lang="en-US" sz="3600" b="1" i="1" dirty="0" smtClean="0"/>
              <a:t>time</a:t>
            </a:r>
            <a:r>
              <a:rPr lang="en-US" sz="3600" dirty="0"/>
              <a:t> </a:t>
            </a:r>
            <a:r>
              <a:rPr lang="en-US" sz="3600" dirty="0" smtClean="0"/>
              <a:t>when he took courses in photography</a:t>
            </a:r>
          </a:p>
          <a:p>
            <a:r>
              <a:rPr lang="en-US" sz="3600" dirty="0" smtClean="0"/>
              <a:t>Many of Claerbout’s works examines the same place or event from multiple </a:t>
            </a:r>
            <a:r>
              <a:rPr lang="en-US" sz="3600" b="1" i="1" dirty="0" smtClean="0"/>
              <a:t>perspectives</a:t>
            </a:r>
            <a:r>
              <a:rPr lang="en-US" sz="3600" dirty="0" smtClean="0"/>
              <a:t> and </a:t>
            </a:r>
            <a:r>
              <a:rPr lang="en-US" sz="3600" b="1" i="1" dirty="0" smtClean="0"/>
              <a:t>viewpoints</a:t>
            </a:r>
            <a:endParaRPr lang="en-US" sz="3600" dirty="0"/>
          </a:p>
        </p:txBody>
      </p:sp>
      <p:pic>
        <p:nvPicPr>
          <p:cNvPr id="1028" name="Picture 4" descr="http://blogs.artinfo.com/artintheair/files/2014/06/David-Claerbout-photo-Diego-Franssens-low-res.jpg"/>
          <p:cNvPicPr>
            <a:picLocks noChangeAspect="1" noChangeArrowheads="1"/>
          </p:cNvPicPr>
          <p:nvPr/>
        </p:nvPicPr>
        <p:blipFill rotWithShape="1">
          <a:blip r:embed="rId3">
            <a:extLst>
              <a:ext uri="{28A0092B-C50C-407E-A947-70E740481C1C}">
                <a14:useLocalDpi xmlns:a14="http://schemas.microsoft.com/office/drawing/2010/main" val="0"/>
              </a:ext>
            </a:extLst>
          </a:blip>
          <a:srcRect r="42448"/>
          <a:stretch/>
        </p:blipFill>
        <p:spPr bwMode="auto">
          <a:xfrm>
            <a:off x="8407021" y="1783059"/>
            <a:ext cx="3784979" cy="507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210</TotalTime>
  <Words>748</Words>
  <Application>Microsoft Office PowerPoint</Application>
  <PresentationFormat>Widescreen</PresentationFormat>
  <Paragraphs>100</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Franklin Gothic Book</vt:lpstr>
      <vt:lpstr>Wingdings</vt:lpstr>
      <vt:lpstr>Crop</vt:lpstr>
      <vt:lpstr>Looking at the Past and Present from multiple perspectives:</vt:lpstr>
      <vt:lpstr>What’s happening in this picture?</vt:lpstr>
      <vt:lpstr>Let’s take a closer look…     what’s going on?</vt:lpstr>
      <vt:lpstr>Even closer…</vt:lpstr>
      <vt:lpstr>Sections of a Happy Moment (2007)</vt:lpstr>
      <vt:lpstr>David Claerbout</vt:lpstr>
      <vt:lpstr>David Claerbout</vt:lpstr>
      <vt:lpstr>Claerbout’s work media</vt:lpstr>
      <vt:lpstr>Themes in Claerbout’s work</vt:lpstr>
      <vt:lpstr>Some representative works</vt:lpstr>
      <vt:lpstr>Kindergarten Antonio Sant'Elia, 1932 (1998)</vt:lpstr>
      <vt:lpstr>Vietnam, 1967, near Duc Pho   (Reconstruction after Hiromishi Mine) (2001) </vt:lpstr>
      <vt:lpstr>KING (after Alfred Wertheimer’s 1956 picture of a young man named Elvis Presley), 2015-2016</vt:lpstr>
      <vt:lpstr>Oil workers (from the Shell company of Nigeria) returning home from work,                                     caught in torrential rain, 2013</vt:lpstr>
      <vt:lpstr>Radio Piece (Hong Kong), 2015</vt:lpstr>
      <vt:lpstr>Radio Piece (Hong Kong), 2015</vt:lpstr>
      <vt:lpstr>Travel, 1996-2013</vt:lpstr>
      <vt:lpstr>Olympia                                                                                     (The real time disintegration into ruins of the Berlin Olympic stadium over the course of a thousand years), 2016</vt:lpstr>
      <vt:lpstr>Sunrise (2009)</vt:lpstr>
      <vt:lpstr>The Quiet Shore (2011)</vt:lpstr>
      <vt:lpstr>The Quiet Shore (2011)</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between Past and Present:</dc:title>
  <dc:creator>Cruz, Barbara</dc:creator>
  <cp:lastModifiedBy>Cruz, Barbara</cp:lastModifiedBy>
  <cp:revision>32</cp:revision>
  <dcterms:created xsi:type="dcterms:W3CDTF">2017-05-25T12:09:08Z</dcterms:created>
  <dcterms:modified xsi:type="dcterms:W3CDTF">2017-08-18T18:08:38Z</dcterms:modified>
</cp:coreProperties>
</file>