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256" r:id="rId2"/>
    <p:sldId id="258" r:id="rId3"/>
    <p:sldId id="259" r:id="rId4"/>
    <p:sldId id="257" r:id="rId5"/>
    <p:sldId id="262"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73"/>
    <p:restoredTop sz="71149"/>
  </p:normalViewPr>
  <p:slideViewPr>
    <p:cSldViewPr snapToGrid="0" snapToObjects="1" showGuides="1">
      <p:cViewPr varScale="1">
        <p:scale>
          <a:sx n="147" d="100"/>
          <a:sy n="147" d="100"/>
        </p:scale>
        <p:origin x="2040" y="19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B90483-C0B4-554D-A49C-8EAB7DB6F729}" type="datetimeFigureOut">
              <a:rPr lang="en-US" smtClean="0"/>
              <a:t>1/24/20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A3447D-8B03-974A-A7DC-C8C1EC30FA48}" type="slidenum">
              <a:rPr lang="en-US" smtClean="0"/>
              <a:t>‹#›</a:t>
            </a:fld>
            <a:endParaRPr lang="en-US"/>
          </a:p>
        </p:txBody>
      </p:sp>
    </p:spTree>
    <p:extLst>
      <p:ext uri="{BB962C8B-B14F-4D97-AF65-F5344CB8AC3E}">
        <p14:creationId xmlns:p14="http://schemas.microsoft.com/office/powerpoint/2010/main" val="16447340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ira.usf.edu/CAM/exhibitions/2020_1_FloodZone/images/Anastasia_Samoylova,_from_the_FloodZone_series,_2016-2019.jpg"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pressreader.com/usa/tampa-bay-times/20191104/281509342991344"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pressreader.com/usa/tampa-bay-times/20191104/281509342991344"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anasamoylova.com/work-1#/floodzone/"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ira.usf.edu/CAM/exhibitions/2020_1_FloodZone/images/Anastasia_Samoylova,_from_the_FloodZone_series,_2016-2019.jpg" TargetMode="External"/><Relationship Id="rId2" Type="http://schemas.openxmlformats.org/officeDocument/2006/relationships/slide" Target="../slides/slide5.xml"/><Relationship Id="rId1" Type="http://schemas.openxmlformats.org/officeDocument/2006/relationships/notesMaster" Target="../notesMasters/notesMaster1.xml"/><Relationship Id="rId4" Type="http://schemas.openxmlformats.org/officeDocument/2006/relationships/hyperlink" Target="https://www.mysterytribune.com/floodzone-landscape-photography-of-anastasia-samoylova/" TargetMode="Externa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ira.usf.edu/CAM/exhibitions/2020_1_FloodZone/images/Anastasia_Samoylova,_from_the_FloodZone_series,_2016-2019.jpg"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Image retrieved</a:t>
            </a:r>
            <a:r>
              <a:rPr lang="en-US" baseline="0" dirty="0"/>
              <a:t> from: </a:t>
            </a:r>
            <a:r>
              <a:rPr lang="en-US" dirty="0">
                <a:hlinkClick r:id="rId3"/>
              </a:rPr>
              <a:t>http://www.ira.usf.edu/CAM/exhibitions/2020_1_FloodZone/images/Anastasia_Samoylova,_from_the_FloodZone_series,_2016-2019.jpg</a:t>
            </a:r>
            <a:endParaRPr lang="en-US" dirty="0"/>
          </a:p>
        </p:txBody>
      </p:sp>
      <p:sp>
        <p:nvSpPr>
          <p:cNvPr id="4" name="Slide Number Placeholder 3"/>
          <p:cNvSpPr>
            <a:spLocks noGrp="1"/>
          </p:cNvSpPr>
          <p:nvPr>
            <p:ph type="sldNum" sz="quarter" idx="5"/>
          </p:nvPr>
        </p:nvSpPr>
        <p:spPr/>
        <p:txBody>
          <a:bodyPr/>
          <a:lstStyle/>
          <a:p>
            <a:fld id="{65A3447D-8B03-974A-A7DC-C8C1EC30FA48}" type="slidenum">
              <a:rPr lang="en-US" smtClean="0"/>
              <a:t>1</a:t>
            </a:fld>
            <a:endParaRPr lang="en-US"/>
          </a:p>
        </p:txBody>
      </p:sp>
    </p:spTree>
    <p:extLst>
      <p:ext uri="{BB962C8B-B14F-4D97-AF65-F5344CB8AC3E}">
        <p14:creationId xmlns:p14="http://schemas.microsoft.com/office/powerpoint/2010/main" val="22083401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Article:</a:t>
            </a:r>
            <a:r>
              <a:rPr lang="en-US" baseline="0" dirty="0"/>
              <a:t> </a:t>
            </a:r>
            <a:r>
              <a:rPr lang="en-US" dirty="0">
                <a:hlinkClick r:id="rId3"/>
              </a:rPr>
              <a:t>https://www.pressreader.com/usa/tampa-bay-times/20191104/281509342991344</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Picture Credit:</a:t>
            </a:r>
            <a:r>
              <a:rPr lang="en-US" baseline="0" dirty="0"/>
              <a:t> </a:t>
            </a:r>
            <a:r>
              <a:rPr lang="en-US" baseline="0" dirty="0" err="1"/>
              <a:t>Taimy</a:t>
            </a:r>
            <a:r>
              <a:rPr lang="en-US" baseline="0" dirty="0"/>
              <a:t> Alvarez, South Florida Sun Sentinel</a:t>
            </a: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effectLst/>
            </a:endParaRPr>
          </a:p>
          <a:p>
            <a:r>
              <a:rPr lang="en-US" sz="1200" b="0" i="0" u="none" strike="noStrike" kern="1200" baseline="0" dirty="0">
                <a:solidFill>
                  <a:schemeClr val="tx1"/>
                </a:solidFill>
                <a:effectLst/>
                <a:latin typeface="+mn-lt"/>
                <a:ea typeface="+mn-ea"/>
                <a:cs typeface="+mn-cs"/>
              </a:rPr>
              <a:t>Engage the entire class in a conversation about the photograph by asking the following questions: </a:t>
            </a:r>
            <a:endParaRPr lang="en-US" sz="1200" b="0" i="0" u="none" strike="noStrike" kern="1200" dirty="0">
              <a:solidFill>
                <a:schemeClr val="tx1"/>
              </a:solidFill>
              <a:effectLst/>
              <a:latin typeface="+mn-lt"/>
              <a:ea typeface="+mn-ea"/>
              <a:cs typeface="+mn-cs"/>
            </a:endParaRPr>
          </a:p>
          <a:p>
            <a:r>
              <a:rPr lang="en-US" sz="1200" b="0" i="0" u="none" strike="noStrike" kern="1200" dirty="0">
                <a:solidFill>
                  <a:schemeClr val="tx1"/>
                </a:solidFill>
                <a:effectLst/>
                <a:latin typeface="+mn-lt"/>
                <a:ea typeface="+mn-ea"/>
                <a:cs typeface="+mn-cs"/>
              </a:rPr>
              <a:t>What is going on in this picture? </a:t>
            </a:r>
          </a:p>
          <a:p>
            <a:r>
              <a:rPr lang="en-US" sz="1200" b="0" i="0" u="none" strike="noStrike" kern="1200" dirty="0">
                <a:solidFill>
                  <a:schemeClr val="tx1"/>
                </a:solidFill>
                <a:effectLst/>
                <a:latin typeface="+mn-lt"/>
                <a:ea typeface="+mn-ea"/>
                <a:cs typeface="+mn-cs"/>
              </a:rPr>
              <a:t>What do you see that makes you say that?</a:t>
            </a:r>
          </a:p>
          <a:p>
            <a:r>
              <a:rPr lang="en-US" sz="1200" b="0" i="0" u="none" strike="noStrike" kern="1200" dirty="0">
                <a:solidFill>
                  <a:schemeClr val="tx1"/>
                </a:solidFill>
                <a:effectLst/>
                <a:latin typeface="+mn-lt"/>
                <a:ea typeface="+mn-ea"/>
                <a:cs typeface="+mn-cs"/>
              </a:rPr>
              <a:t>What more can we find?</a:t>
            </a:r>
          </a:p>
          <a:p>
            <a:endParaRPr lang="en-US" sz="1200" b="0" i="0" u="none" strike="noStrike"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65A3447D-8B03-974A-A7DC-C8C1EC30FA48}" type="slidenum">
              <a:rPr lang="en-US" smtClean="0"/>
              <a:t>2</a:t>
            </a:fld>
            <a:endParaRPr lang="en-US"/>
          </a:p>
        </p:txBody>
      </p:sp>
    </p:spTree>
    <p:extLst>
      <p:ext uri="{BB962C8B-B14F-4D97-AF65-F5344CB8AC3E}">
        <p14:creationId xmlns:p14="http://schemas.microsoft.com/office/powerpoint/2010/main" val="29318922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Article:</a:t>
            </a:r>
            <a:r>
              <a:rPr lang="en-US" baseline="0" dirty="0"/>
              <a:t> </a:t>
            </a:r>
            <a:r>
              <a:rPr lang="en-US" dirty="0">
                <a:hlinkClick r:id="rId3"/>
              </a:rPr>
              <a:t>https://www.pressreader.com/usa/tampa-bay-times/20191104/281509342991344</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Picture Credit:</a:t>
            </a:r>
            <a:r>
              <a:rPr lang="en-US" baseline="0" dirty="0"/>
              <a:t> </a:t>
            </a:r>
            <a:r>
              <a:rPr lang="en-US" baseline="0" dirty="0" err="1"/>
              <a:t>Taimy</a:t>
            </a:r>
            <a:r>
              <a:rPr lang="en-US" baseline="0" dirty="0"/>
              <a:t> Alvarez, South Florida Sun Sentinel</a:t>
            </a: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effectLst/>
              </a:rPr>
              <a:t>Click on the</a:t>
            </a:r>
            <a:r>
              <a:rPr lang="en-US" baseline="0" dirty="0">
                <a:effectLst/>
              </a:rPr>
              <a:t> hyperlinked title to display an article published on November 4, 2019 in the Tampa Bay Times. </a:t>
            </a:r>
            <a:r>
              <a:rPr lang="en-US" dirty="0">
                <a:effectLst/>
              </a:rPr>
              <a:t>Take</a:t>
            </a:r>
            <a:r>
              <a:rPr lang="en-US" baseline="0" dirty="0">
                <a:effectLst/>
              </a:rPr>
              <a:t> turns having students volunteer to read aloud sections of the article. After each section pause and ask for a student to summarize the section.</a:t>
            </a:r>
            <a:endParaRPr lang="en-US" dirty="0">
              <a:effectLst/>
            </a:endParaRPr>
          </a:p>
          <a:p>
            <a:endParaRPr lang="en-US" dirty="0"/>
          </a:p>
        </p:txBody>
      </p:sp>
      <p:sp>
        <p:nvSpPr>
          <p:cNvPr id="4" name="Slide Number Placeholder 3"/>
          <p:cNvSpPr>
            <a:spLocks noGrp="1"/>
          </p:cNvSpPr>
          <p:nvPr>
            <p:ph type="sldNum" sz="quarter" idx="5"/>
          </p:nvPr>
        </p:nvSpPr>
        <p:spPr/>
        <p:txBody>
          <a:bodyPr/>
          <a:lstStyle/>
          <a:p>
            <a:fld id="{65A3447D-8B03-974A-A7DC-C8C1EC30FA48}" type="slidenum">
              <a:rPr lang="en-US" smtClean="0"/>
              <a:t>3</a:t>
            </a:fld>
            <a:endParaRPr lang="en-US"/>
          </a:p>
        </p:txBody>
      </p:sp>
    </p:spTree>
    <p:extLst>
      <p:ext uri="{BB962C8B-B14F-4D97-AF65-F5344CB8AC3E}">
        <p14:creationId xmlns:p14="http://schemas.microsoft.com/office/powerpoint/2010/main" val="19013408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Quote</a:t>
            </a:r>
            <a:r>
              <a:rPr lang="en-US" baseline="0" dirty="0"/>
              <a:t> retrieved from: </a:t>
            </a:r>
            <a:r>
              <a:rPr lang="en-US" dirty="0">
                <a:hlinkClick r:id="rId3"/>
              </a:rPr>
              <a:t>https://www.anasamoylova.com/work-1#/floodzone/</a:t>
            </a:r>
            <a:endParaRPr lang="en-US" dirty="0"/>
          </a:p>
          <a:p>
            <a:r>
              <a:rPr lang="en-US" dirty="0"/>
              <a:t>Picture source: https://</a:t>
            </a:r>
            <a:r>
              <a:rPr lang="en-US" dirty="0" err="1"/>
              <a:t>www.britannica.com</a:t>
            </a:r>
            <a:r>
              <a:rPr lang="en-US" dirty="0"/>
              <a:t>/plant/mangrove</a:t>
            </a:r>
          </a:p>
          <a:p>
            <a:endParaRPr lang="en-US" dirty="0"/>
          </a:p>
          <a:p>
            <a:r>
              <a:rPr lang="en-US" dirty="0"/>
              <a:t>Have students engage in a think-pair-share</a:t>
            </a:r>
            <a:r>
              <a:rPr lang="en-US" baseline="0" dirty="0"/>
              <a:t> around the quote by photographer Anastasia </a:t>
            </a:r>
            <a:r>
              <a:rPr lang="en-US" baseline="0" dirty="0" err="1"/>
              <a:t>Samoylova</a:t>
            </a:r>
            <a:r>
              <a:rPr lang="en-US" baseline="0" dirty="0"/>
              <a:t>.</a:t>
            </a:r>
            <a:endParaRPr lang="en-US" dirty="0"/>
          </a:p>
        </p:txBody>
      </p:sp>
      <p:sp>
        <p:nvSpPr>
          <p:cNvPr id="4" name="Slide Number Placeholder 3"/>
          <p:cNvSpPr>
            <a:spLocks noGrp="1"/>
          </p:cNvSpPr>
          <p:nvPr>
            <p:ph type="sldNum" sz="quarter" idx="5"/>
          </p:nvPr>
        </p:nvSpPr>
        <p:spPr/>
        <p:txBody>
          <a:bodyPr/>
          <a:lstStyle/>
          <a:p>
            <a:fld id="{65A3447D-8B03-974A-A7DC-C8C1EC30FA48}" type="slidenum">
              <a:rPr lang="en-US" smtClean="0"/>
              <a:t>4</a:t>
            </a:fld>
            <a:endParaRPr lang="en-US"/>
          </a:p>
        </p:txBody>
      </p:sp>
    </p:spTree>
    <p:extLst>
      <p:ext uri="{BB962C8B-B14F-4D97-AF65-F5344CB8AC3E}">
        <p14:creationId xmlns:p14="http://schemas.microsoft.com/office/powerpoint/2010/main" val="24084735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Image retrieved</a:t>
            </a:r>
            <a:r>
              <a:rPr lang="en-US" baseline="0" dirty="0"/>
              <a:t> from: </a:t>
            </a:r>
            <a:r>
              <a:rPr lang="en-US" dirty="0">
                <a:hlinkClick r:id="rId3"/>
              </a:rPr>
              <a:t>http://www.ira.usf.edu/CAM/exhibitions/2020_1_FloodZone/images/Anastasia_Samoylova,_from_the_FloodZone_series,_2016-2019.jpg</a:t>
            </a:r>
            <a:endParaRPr lang="en-US" dirty="0"/>
          </a:p>
          <a:p>
            <a:endParaRPr lang="en-US" dirty="0"/>
          </a:p>
          <a:p>
            <a:r>
              <a:rPr lang="en-US" sz="1200" kern="1200" dirty="0">
                <a:solidFill>
                  <a:schemeClr val="tx1"/>
                </a:solidFill>
                <a:effectLst/>
                <a:latin typeface="+mn-lt"/>
                <a:ea typeface="+mn-ea"/>
                <a:cs typeface="+mn-cs"/>
              </a:rPr>
              <a:t>Instruct students that they will now learn about the photography of Miami-based photographer Anastasia </a:t>
            </a:r>
            <a:r>
              <a:rPr lang="en-US" sz="1200" kern="1200" dirty="0" err="1">
                <a:solidFill>
                  <a:schemeClr val="tx1"/>
                </a:solidFill>
                <a:effectLst/>
                <a:latin typeface="+mn-lt"/>
                <a:ea typeface="+mn-ea"/>
                <a:cs typeface="+mn-cs"/>
              </a:rPr>
              <a:t>Samoylova</a:t>
            </a:r>
            <a:r>
              <a:rPr lang="en-US" sz="1200" kern="1200" dirty="0">
                <a:solidFill>
                  <a:schemeClr val="tx1"/>
                </a:solidFill>
                <a:effectLst/>
                <a:latin typeface="+mn-lt"/>
                <a:ea typeface="+mn-ea"/>
                <a:cs typeface="+mn-cs"/>
              </a:rPr>
              <a:t>. Her work entitled, “</a:t>
            </a:r>
            <a:r>
              <a:rPr lang="en-US" sz="1200" kern="1200" dirty="0" err="1">
                <a:solidFill>
                  <a:schemeClr val="tx1"/>
                </a:solidFill>
                <a:effectLst/>
                <a:latin typeface="+mn-lt"/>
                <a:ea typeface="+mn-ea"/>
                <a:cs typeface="+mn-cs"/>
              </a:rPr>
              <a:t>FloodZone</a:t>
            </a:r>
            <a:r>
              <a:rPr lang="en-US" sz="1200" kern="1200" dirty="0">
                <a:solidFill>
                  <a:schemeClr val="tx1"/>
                </a:solidFill>
                <a:effectLst/>
                <a:latin typeface="+mn-lt"/>
                <a:ea typeface="+mn-ea"/>
                <a:cs typeface="+mn-cs"/>
              </a:rPr>
              <a:t>” focuses on changes in nature and the affects it has on society. Have students read a short article highlighting the exhibition “</a:t>
            </a:r>
            <a:r>
              <a:rPr lang="en-US" sz="1200" kern="1200" dirty="0" err="1">
                <a:solidFill>
                  <a:schemeClr val="tx1"/>
                </a:solidFill>
                <a:effectLst/>
                <a:latin typeface="+mn-lt"/>
                <a:ea typeface="+mn-ea"/>
                <a:cs typeface="+mn-cs"/>
              </a:rPr>
              <a:t>FloodZone”The</a:t>
            </a:r>
            <a:r>
              <a:rPr lang="en-US" sz="1200" kern="1200" dirty="0">
                <a:solidFill>
                  <a:schemeClr val="tx1"/>
                </a:solidFill>
                <a:effectLst/>
                <a:latin typeface="+mn-lt"/>
                <a:ea typeface="+mn-ea"/>
                <a:cs typeface="+mn-cs"/>
              </a:rPr>
              <a:t> article can be found by clicking on hyperlink in the presentation or copying and pasting the link below in a new browser: </a:t>
            </a:r>
            <a:r>
              <a:rPr lang="en-US" sz="1200" u="sng" kern="1200" dirty="0">
                <a:solidFill>
                  <a:schemeClr val="tx1"/>
                </a:solidFill>
                <a:effectLst/>
                <a:latin typeface="+mn-lt"/>
                <a:ea typeface="+mn-ea"/>
                <a:cs typeface="+mn-cs"/>
                <a:hlinkClick r:id="rId4"/>
              </a:rPr>
              <a:t>https://www.mysterytribune.com/floodzone-landscape-photography-of-anastasia-samoylova/</a:t>
            </a:r>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After reading the article, have students ponder a quote from the artist: “</a:t>
            </a:r>
            <a:r>
              <a:rPr lang="en-US" sz="1200" kern="1200" dirty="0" err="1">
                <a:solidFill>
                  <a:schemeClr val="tx1"/>
                </a:solidFill>
                <a:effectLst/>
                <a:latin typeface="+mn-lt"/>
                <a:ea typeface="+mn-ea"/>
                <a:cs typeface="+mn-cs"/>
              </a:rPr>
              <a:t>FloodZone</a:t>
            </a:r>
            <a:r>
              <a:rPr lang="en-US" sz="1200" kern="1200" dirty="0">
                <a:solidFill>
                  <a:schemeClr val="tx1"/>
                </a:solidFill>
                <a:effectLst/>
                <a:latin typeface="+mn-lt"/>
                <a:ea typeface="+mn-ea"/>
                <a:cs typeface="+mn-cs"/>
              </a:rPr>
              <a:t> aims to manifest the precarious psychological state of lives that teeter between paradise and catastrophe.” </a:t>
            </a:r>
            <a:endParaRPr lang="en-US" dirty="0"/>
          </a:p>
          <a:p>
            <a:endParaRPr lang="en-US" dirty="0"/>
          </a:p>
        </p:txBody>
      </p:sp>
      <p:sp>
        <p:nvSpPr>
          <p:cNvPr id="4" name="Slide Number Placeholder 3"/>
          <p:cNvSpPr>
            <a:spLocks noGrp="1"/>
          </p:cNvSpPr>
          <p:nvPr>
            <p:ph type="sldNum" sz="quarter" idx="5"/>
          </p:nvPr>
        </p:nvSpPr>
        <p:spPr/>
        <p:txBody>
          <a:bodyPr/>
          <a:lstStyle/>
          <a:p>
            <a:fld id="{65A3447D-8B03-974A-A7DC-C8C1EC30FA48}" type="slidenum">
              <a:rPr lang="en-US" smtClean="0"/>
              <a:t>5</a:t>
            </a:fld>
            <a:endParaRPr lang="en-US"/>
          </a:p>
        </p:txBody>
      </p:sp>
    </p:spTree>
    <p:extLst>
      <p:ext uri="{BB962C8B-B14F-4D97-AF65-F5344CB8AC3E}">
        <p14:creationId xmlns:p14="http://schemas.microsoft.com/office/powerpoint/2010/main" val="11961761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Image retrieved</a:t>
            </a:r>
            <a:r>
              <a:rPr lang="en-US" baseline="0" dirty="0"/>
              <a:t> from: </a:t>
            </a:r>
            <a:r>
              <a:rPr lang="en-US" dirty="0">
                <a:hlinkClick r:id="rId3"/>
              </a:rPr>
              <a:t>http://www.ira.usf.edu</a:t>
            </a:r>
            <a:r>
              <a:rPr lang="en-US">
                <a:hlinkClick r:id="rId3"/>
              </a:rPr>
              <a:t>/CAM/exhibitions/2020_1_FloodZone/images/Anastasia_Samoylova,_from_the_FloodZone_series,_2016-2019.jpg</a:t>
            </a:r>
            <a:endParaRPr lang="en-US"/>
          </a:p>
          <a:p>
            <a:endParaRPr lang="en-US"/>
          </a:p>
          <a:p>
            <a:r>
              <a:rPr lang="en-US" dirty="0"/>
              <a:t>Have students research rising sea levels. Ask them to select a city that is impacted/projected to be impacted by rising sea levels. Have students research the following:</a:t>
            </a:r>
          </a:p>
          <a:p>
            <a:pPr lvl="0"/>
            <a:r>
              <a:rPr lang="en-US" sz="1200" kern="1200" dirty="0">
                <a:solidFill>
                  <a:schemeClr val="tx1"/>
                </a:solidFill>
                <a:effectLst/>
                <a:latin typeface="+mn-lt"/>
                <a:ea typeface="+mn-ea"/>
                <a:cs typeface="+mn-cs"/>
              </a:rPr>
              <a:t>Rising sea levels</a:t>
            </a:r>
          </a:p>
          <a:p>
            <a:pPr lvl="0"/>
            <a:r>
              <a:rPr lang="en-US" sz="1200" kern="1200" dirty="0">
                <a:solidFill>
                  <a:schemeClr val="tx1"/>
                </a:solidFill>
                <a:effectLst/>
                <a:latin typeface="+mn-lt"/>
                <a:ea typeface="+mn-ea"/>
                <a:cs typeface="+mn-cs"/>
              </a:rPr>
              <a:t>Global warming </a:t>
            </a:r>
          </a:p>
          <a:p>
            <a:pPr lvl="0"/>
            <a:r>
              <a:rPr lang="en-US" sz="1200" kern="1200" dirty="0">
                <a:solidFill>
                  <a:schemeClr val="tx1"/>
                </a:solidFill>
                <a:effectLst/>
                <a:latin typeface="+mn-lt"/>
                <a:ea typeface="+mn-ea"/>
                <a:cs typeface="+mn-cs"/>
              </a:rPr>
              <a:t>Extent of the problem for their select city</a:t>
            </a:r>
          </a:p>
          <a:p>
            <a:pPr lvl="0"/>
            <a:r>
              <a:rPr lang="en-US" sz="1200" kern="1200" dirty="0">
                <a:solidFill>
                  <a:schemeClr val="tx1"/>
                </a:solidFill>
                <a:effectLst/>
                <a:latin typeface="+mn-lt"/>
                <a:ea typeface="+mn-ea"/>
                <a:cs typeface="+mn-cs"/>
              </a:rPr>
              <a:t>Impact the rising sea levels is/will bring to living things/ecosystem </a:t>
            </a:r>
          </a:p>
          <a:p>
            <a:pPr lvl="0"/>
            <a:r>
              <a:rPr lang="en-US" sz="1200" kern="1200" dirty="0">
                <a:solidFill>
                  <a:schemeClr val="tx1"/>
                </a:solidFill>
                <a:effectLst/>
                <a:latin typeface="+mn-lt"/>
                <a:ea typeface="+mn-ea"/>
                <a:cs typeface="+mn-cs"/>
              </a:rPr>
              <a:t>Measures being taken/that can be taken to counter the rising sea levels for their select city</a:t>
            </a:r>
          </a:p>
          <a:p>
            <a:endParaRPr lang="en-US" dirty="0"/>
          </a:p>
          <a:p>
            <a:r>
              <a:rPr lang="en-US" dirty="0"/>
              <a:t>Students can share their work in any medium desired (ppt, oral presentation, artwork, podcast). Encourage critical analysis of the topic and creativity in the final product. Have students share their work with the class. </a:t>
            </a:r>
          </a:p>
          <a:p>
            <a:endParaRPr lang="en-US" dirty="0"/>
          </a:p>
          <a:p>
            <a:r>
              <a:rPr lang="en-US" dirty="0"/>
              <a:t>Select websites to assist with project:</a:t>
            </a:r>
          </a:p>
          <a:p>
            <a:r>
              <a:rPr lang="en-US" dirty="0"/>
              <a:t>https://</a:t>
            </a:r>
            <a:r>
              <a:rPr lang="en-US" dirty="0" err="1"/>
              <a:t>thecityfix.com</a:t>
            </a:r>
            <a:r>
              <a:rPr lang="en-US" dirty="0"/>
              <a:t>/blog/5-major-cities-threatened-climate-change-sea-level-rise-emily-cassidy/</a:t>
            </a:r>
          </a:p>
          <a:p>
            <a:r>
              <a:rPr lang="en-US" dirty="0"/>
              <a:t>https://</a:t>
            </a:r>
            <a:r>
              <a:rPr lang="en-US" dirty="0" err="1"/>
              <a:t>www.weforum.org</a:t>
            </a:r>
            <a:r>
              <a:rPr lang="en-US" dirty="0"/>
              <a:t>/agenda/2019/01/the-world-s-coastal-cities-are-going-under-here-is-how-some-are-fighting-back/</a:t>
            </a:r>
          </a:p>
          <a:p>
            <a:r>
              <a:rPr lang="en-US" dirty="0"/>
              <a:t>https://</a:t>
            </a:r>
            <a:r>
              <a:rPr lang="en-US" dirty="0" err="1"/>
              <a:t>www.theguardian.com</a:t>
            </a:r>
            <a:r>
              <a:rPr lang="en-US" dirty="0"/>
              <a:t>/cities/ng-interactive/2017/</a:t>
            </a:r>
            <a:r>
              <a:rPr lang="en-US" dirty="0" err="1"/>
              <a:t>nov</a:t>
            </a:r>
            <a:r>
              <a:rPr lang="en-US" dirty="0"/>
              <a:t>/03/three-degree-world-cities-drowned-global-warming</a:t>
            </a:r>
          </a:p>
          <a:p>
            <a:r>
              <a:rPr lang="en-US" dirty="0"/>
              <a:t>https://</a:t>
            </a:r>
            <a:r>
              <a:rPr lang="en-US" dirty="0" err="1"/>
              <a:t>www.theguardian.com</a:t>
            </a:r>
            <a:r>
              <a:rPr lang="en-US" dirty="0"/>
              <a:t>/cities/2017/</a:t>
            </a:r>
            <a:r>
              <a:rPr lang="en-US" dirty="0" err="1"/>
              <a:t>nov</a:t>
            </a:r>
            <a:r>
              <a:rPr lang="en-US" dirty="0"/>
              <a:t>/03/miami-shanghai-3c-warming-cities-underwater</a:t>
            </a:r>
          </a:p>
          <a:p>
            <a:r>
              <a:rPr lang="en-US" dirty="0"/>
              <a:t>https://</a:t>
            </a:r>
            <a:r>
              <a:rPr lang="en-US" dirty="0" err="1"/>
              <a:t>www.nytimes.com</a:t>
            </a:r>
            <a:r>
              <a:rPr lang="en-US" dirty="0"/>
              <a:t>/interactive/2019/10/29/climate/coastal-cities-</a:t>
            </a:r>
            <a:r>
              <a:rPr lang="en-US" dirty="0" err="1"/>
              <a:t>underwater.html</a:t>
            </a:r>
            <a:endParaRPr lang="en-US" dirty="0"/>
          </a:p>
          <a:p>
            <a:r>
              <a:rPr lang="en-US" dirty="0"/>
              <a:t>https://</a:t>
            </a:r>
            <a:r>
              <a:rPr lang="en-US" dirty="0" err="1"/>
              <a:t>www.cnn.com</a:t>
            </a:r>
            <a:r>
              <a:rPr lang="en-US" dirty="0"/>
              <a:t>/2019/10/30/world/rising-sea-cities-study-</a:t>
            </a:r>
            <a:r>
              <a:rPr lang="en-US" dirty="0" err="1"/>
              <a:t>intl</a:t>
            </a:r>
            <a:r>
              <a:rPr lang="en-US" dirty="0"/>
              <a:t>-</a:t>
            </a:r>
            <a:r>
              <a:rPr lang="en-US" dirty="0" err="1"/>
              <a:t>hnk</a:t>
            </a:r>
            <a:r>
              <a:rPr lang="en-US" dirty="0"/>
              <a:t>-</a:t>
            </a:r>
            <a:r>
              <a:rPr lang="en-US" dirty="0" err="1"/>
              <a:t>scli</a:t>
            </a:r>
            <a:r>
              <a:rPr lang="en-US" dirty="0"/>
              <a:t>-sci/</a:t>
            </a:r>
            <a:r>
              <a:rPr lang="en-US" dirty="0" err="1"/>
              <a:t>index.html</a:t>
            </a:r>
            <a:endParaRPr lang="en-US" dirty="0"/>
          </a:p>
        </p:txBody>
      </p:sp>
      <p:sp>
        <p:nvSpPr>
          <p:cNvPr id="4" name="Slide Number Placeholder 3"/>
          <p:cNvSpPr>
            <a:spLocks noGrp="1"/>
          </p:cNvSpPr>
          <p:nvPr>
            <p:ph type="sldNum" sz="quarter" idx="5"/>
          </p:nvPr>
        </p:nvSpPr>
        <p:spPr/>
        <p:txBody>
          <a:bodyPr/>
          <a:lstStyle/>
          <a:p>
            <a:fld id="{65A3447D-8B03-974A-A7DC-C8C1EC30FA48}" type="slidenum">
              <a:rPr lang="en-US" smtClean="0"/>
              <a:t>6</a:t>
            </a:fld>
            <a:endParaRPr lang="en-US"/>
          </a:p>
        </p:txBody>
      </p:sp>
    </p:spTree>
    <p:extLst>
      <p:ext uri="{BB962C8B-B14F-4D97-AF65-F5344CB8AC3E}">
        <p14:creationId xmlns:p14="http://schemas.microsoft.com/office/powerpoint/2010/main" val="21822880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F99AD7-A851-BE40-AF35-2EFE2EC95D1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BFEF038-2E4F-D94D-9660-46F5BE24A5A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EB8CAC6-061D-3B45-B3F5-B4314466918F}"/>
              </a:ext>
            </a:extLst>
          </p:cNvPr>
          <p:cNvSpPr>
            <a:spLocks noGrp="1"/>
          </p:cNvSpPr>
          <p:nvPr>
            <p:ph type="dt" sz="half" idx="10"/>
          </p:nvPr>
        </p:nvSpPr>
        <p:spPr/>
        <p:txBody>
          <a:bodyPr/>
          <a:lstStyle/>
          <a:p>
            <a:fld id="{8A2AB828-FFA6-1C4B-92D8-CE097817F555}" type="datetimeFigureOut">
              <a:rPr lang="en-US" smtClean="0"/>
              <a:t>1/24/20</a:t>
            </a:fld>
            <a:endParaRPr lang="en-US"/>
          </a:p>
        </p:txBody>
      </p:sp>
      <p:sp>
        <p:nvSpPr>
          <p:cNvPr id="5" name="Footer Placeholder 4">
            <a:extLst>
              <a:ext uri="{FF2B5EF4-FFF2-40B4-BE49-F238E27FC236}">
                <a16:creationId xmlns:a16="http://schemas.microsoft.com/office/drawing/2014/main" id="{DC5B70FC-053C-6749-B44B-85A16B00A2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AD0A20-B261-FF45-96ED-390EDCA8449B}"/>
              </a:ext>
            </a:extLst>
          </p:cNvPr>
          <p:cNvSpPr>
            <a:spLocks noGrp="1"/>
          </p:cNvSpPr>
          <p:nvPr>
            <p:ph type="sldNum" sz="quarter" idx="12"/>
          </p:nvPr>
        </p:nvSpPr>
        <p:spPr/>
        <p:txBody>
          <a:bodyPr/>
          <a:lstStyle/>
          <a:p>
            <a:fld id="{92CE38EF-EBD7-8543-9B2D-CFCB5CC9DEBA}" type="slidenum">
              <a:rPr lang="en-US" smtClean="0"/>
              <a:t>‹#›</a:t>
            </a:fld>
            <a:endParaRPr lang="en-US"/>
          </a:p>
        </p:txBody>
      </p:sp>
    </p:spTree>
    <p:extLst>
      <p:ext uri="{BB962C8B-B14F-4D97-AF65-F5344CB8AC3E}">
        <p14:creationId xmlns:p14="http://schemas.microsoft.com/office/powerpoint/2010/main" val="16824706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976628-BBFF-604C-8FE9-1037E7D8C1E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D05322A-3F7D-7A40-8311-62DB1D684E1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E617803-F7AB-CD48-AD2A-58AC0DC739F2}"/>
              </a:ext>
            </a:extLst>
          </p:cNvPr>
          <p:cNvSpPr>
            <a:spLocks noGrp="1"/>
          </p:cNvSpPr>
          <p:nvPr>
            <p:ph type="dt" sz="half" idx="10"/>
          </p:nvPr>
        </p:nvSpPr>
        <p:spPr/>
        <p:txBody>
          <a:bodyPr/>
          <a:lstStyle/>
          <a:p>
            <a:fld id="{8A2AB828-FFA6-1C4B-92D8-CE097817F555}" type="datetimeFigureOut">
              <a:rPr lang="en-US" smtClean="0"/>
              <a:t>1/24/20</a:t>
            </a:fld>
            <a:endParaRPr lang="en-US"/>
          </a:p>
        </p:txBody>
      </p:sp>
      <p:sp>
        <p:nvSpPr>
          <p:cNvPr id="5" name="Footer Placeholder 4">
            <a:extLst>
              <a:ext uri="{FF2B5EF4-FFF2-40B4-BE49-F238E27FC236}">
                <a16:creationId xmlns:a16="http://schemas.microsoft.com/office/drawing/2014/main" id="{AE504E1C-628B-CE46-A233-872AE9CC15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27B03C-A65E-AE4C-B914-CAB20D2F53E7}"/>
              </a:ext>
            </a:extLst>
          </p:cNvPr>
          <p:cNvSpPr>
            <a:spLocks noGrp="1"/>
          </p:cNvSpPr>
          <p:nvPr>
            <p:ph type="sldNum" sz="quarter" idx="12"/>
          </p:nvPr>
        </p:nvSpPr>
        <p:spPr/>
        <p:txBody>
          <a:bodyPr/>
          <a:lstStyle/>
          <a:p>
            <a:fld id="{92CE38EF-EBD7-8543-9B2D-CFCB5CC9DEBA}" type="slidenum">
              <a:rPr lang="en-US" smtClean="0"/>
              <a:t>‹#›</a:t>
            </a:fld>
            <a:endParaRPr lang="en-US"/>
          </a:p>
        </p:txBody>
      </p:sp>
    </p:spTree>
    <p:extLst>
      <p:ext uri="{BB962C8B-B14F-4D97-AF65-F5344CB8AC3E}">
        <p14:creationId xmlns:p14="http://schemas.microsoft.com/office/powerpoint/2010/main" val="3573424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4DB2621-60D1-1743-9332-26A71600C5D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71A1464-E79E-1F4E-A341-11C5C1F53C4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38D798-EDFB-5342-BA55-65EEE2A5D66A}"/>
              </a:ext>
            </a:extLst>
          </p:cNvPr>
          <p:cNvSpPr>
            <a:spLocks noGrp="1"/>
          </p:cNvSpPr>
          <p:nvPr>
            <p:ph type="dt" sz="half" idx="10"/>
          </p:nvPr>
        </p:nvSpPr>
        <p:spPr/>
        <p:txBody>
          <a:bodyPr/>
          <a:lstStyle/>
          <a:p>
            <a:fld id="{8A2AB828-FFA6-1C4B-92D8-CE097817F555}" type="datetimeFigureOut">
              <a:rPr lang="en-US" smtClean="0"/>
              <a:t>1/24/20</a:t>
            </a:fld>
            <a:endParaRPr lang="en-US"/>
          </a:p>
        </p:txBody>
      </p:sp>
      <p:sp>
        <p:nvSpPr>
          <p:cNvPr id="5" name="Footer Placeholder 4">
            <a:extLst>
              <a:ext uri="{FF2B5EF4-FFF2-40B4-BE49-F238E27FC236}">
                <a16:creationId xmlns:a16="http://schemas.microsoft.com/office/drawing/2014/main" id="{CF3A0C40-5A11-3148-8BA2-26D3EDC96F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84A4DD-9B7E-134B-AF5E-2A9304A4994B}"/>
              </a:ext>
            </a:extLst>
          </p:cNvPr>
          <p:cNvSpPr>
            <a:spLocks noGrp="1"/>
          </p:cNvSpPr>
          <p:nvPr>
            <p:ph type="sldNum" sz="quarter" idx="12"/>
          </p:nvPr>
        </p:nvSpPr>
        <p:spPr/>
        <p:txBody>
          <a:bodyPr/>
          <a:lstStyle/>
          <a:p>
            <a:fld id="{92CE38EF-EBD7-8543-9B2D-CFCB5CC9DEBA}" type="slidenum">
              <a:rPr lang="en-US" smtClean="0"/>
              <a:t>‹#›</a:t>
            </a:fld>
            <a:endParaRPr lang="en-US"/>
          </a:p>
        </p:txBody>
      </p:sp>
    </p:spTree>
    <p:extLst>
      <p:ext uri="{BB962C8B-B14F-4D97-AF65-F5344CB8AC3E}">
        <p14:creationId xmlns:p14="http://schemas.microsoft.com/office/powerpoint/2010/main" val="17376021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88DFB-8744-214A-84FA-8B0C59537F0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1539EAD-7148-7245-86B5-ACFF8EBD86B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28932B-A1C8-4849-BEC4-8F1F8C3C2A36}"/>
              </a:ext>
            </a:extLst>
          </p:cNvPr>
          <p:cNvSpPr>
            <a:spLocks noGrp="1"/>
          </p:cNvSpPr>
          <p:nvPr>
            <p:ph type="dt" sz="half" idx="10"/>
          </p:nvPr>
        </p:nvSpPr>
        <p:spPr/>
        <p:txBody>
          <a:bodyPr/>
          <a:lstStyle/>
          <a:p>
            <a:fld id="{8A2AB828-FFA6-1C4B-92D8-CE097817F555}" type="datetimeFigureOut">
              <a:rPr lang="en-US" smtClean="0"/>
              <a:t>1/24/20</a:t>
            </a:fld>
            <a:endParaRPr lang="en-US"/>
          </a:p>
        </p:txBody>
      </p:sp>
      <p:sp>
        <p:nvSpPr>
          <p:cNvPr id="5" name="Footer Placeholder 4">
            <a:extLst>
              <a:ext uri="{FF2B5EF4-FFF2-40B4-BE49-F238E27FC236}">
                <a16:creationId xmlns:a16="http://schemas.microsoft.com/office/drawing/2014/main" id="{43C5BD6A-BE95-A648-8203-C3EBD17A63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F69FE66-C480-454A-8E11-980BF70D7ECB}"/>
              </a:ext>
            </a:extLst>
          </p:cNvPr>
          <p:cNvSpPr>
            <a:spLocks noGrp="1"/>
          </p:cNvSpPr>
          <p:nvPr>
            <p:ph type="sldNum" sz="quarter" idx="12"/>
          </p:nvPr>
        </p:nvSpPr>
        <p:spPr/>
        <p:txBody>
          <a:bodyPr/>
          <a:lstStyle/>
          <a:p>
            <a:fld id="{92CE38EF-EBD7-8543-9B2D-CFCB5CC9DEBA}" type="slidenum">
              <a:rPr lang="en-US" smtClean="0"/>
              <a:t>‹#›</a:t>
            </a:fld>
            <a:endParaRPr lang="en-US"/>
          </a:p>
        </p:txBody>
      </p:sp>
    </p:spTree>
    <p:extLst>
      <p:ext uri="{BB962C8B-B14F-4D97-AF65-F5344CB8AC3E}">
        <p14:creationId xmlns:p14="http://schemas.microsoft.com/office/powerpoint/2010/main" val="2425618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4A22F7-5939-EF4E-9EA1-75AAAF11BC7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3358EE6-FB12-6F4A-B931-9A75D33C18C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A53C82E-4975-664C-860A-AECB578D31DB}"/>
              </a:ext>
            </a:extLst>
          </p:cNvPr>
          <p:cNvSpPr>
            <a:spLocks noGrp="1"/>
          </p:cNvSpPr>
          <p:nvPr>
            <p:ph type="dt" sz="half" idx="10"/>
          </p:nvPr>
        </p:nvSpPr>
        <p:spPr/>
        <p:txBody>
          <a:bodyPr/>
          <a:lstStyle/>
          <a:p>
            <a:fld id="{8A2AB828-FFA6-1C4B-92D8-CE097817F555}" type="datetimeFigureOut">
              <a:rPr lang="en-US" smtClean="0"/>
              <a:t>1/24/20</a:t>
            </a:fld>
            <a:endParaRPr lang="en-US"/>
          </a:p>
        </p:txBody>
      </p:sp>
      <p:sp>
        <p:nvSpPr>
          <p:cNvPr id="5" name="Footer Placeholder 4">
            <a:extLst>
              <a:ext uri="{FF2B5EF4-FFF2-40B4-BE49-F238E27FC236}">
                <a16:creationId xmlns:a16="http://schemas.microsoft.com/office/drawing/2014/main" id="{5BF02304-6FA2-2F4A-9FA7-2426285E6A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DD76AE-DBDE-954F-9948-FA00B4DBFCB2}"/>
              </a:ext>
            </a:extLst>
          </p:cNvPr>
          <p:cNvSpPr>
            <a:spLocks noGrp="1"/>
          </p:cNvSpPr>
          <p:nvPr>
            <p:ph type="sldNum" sz="quarter" idx="12"/>
          </p:nvPr>
        </p:nvSpPr>
        <p:spPr/>
        <p:txBody>
          <a:bodyPr/>
          <a:lstStyle/>
          <a:p>
            <a:fld id="{92CE38EF-EBD7-8543-9B2D-CFCB5CC9DEBA}" type="slidenum">
              <a:rPr lang="en-US" smtClean="0"/>
              <a:t>‹#›</a:t>
            </a:fld>
            <a:endParaRPr lang="en-US"/>
          </a:p>
        </p:txBody>
      </p:sp>
    </p:spTree>
    <p:extLst>
      <p:ext uri="{BB962C8B-B14F-4D97-AF65-F5344CB8AC3E}">
        <p14:creationId xmlns:p14="http://schemas.microsoft.com/office/powerpoint/2010/main" val="7459461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865495-184B-344F-A629-059116DF206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86B6442-09A3-D746-BEEC-3DDBC0E1AE8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5D15869-3AB5-9E45-AC1B-BA1DB3B8052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A7A25C0-6AA4-E845-B59F-84E9E0F3D0DE}"/>
              </a:ext>
            </a:extLst>
          </p:cNvPr>
          <p:cNvSpPr>
            <a:spLocks noGrp="1"/>
          </p:cNvSpPr>
          <p:nvPr>
            <p:ph type="dt" sz="half" idx="10"/>
          </p:nvPr>
        </p:nvSpPr>
        <p:spPr/>
        <p:txBody>
          <a:bodyPr/>
          <a:lstStyle/>
          <a:p>
            <a:fld id="{8A2AB828-FFA6-1C4B-92D8-CE097817F555}" type="datetimeFigureOut">
              <a:rPr lang="en-US" smtClean="0"/>
              <a:t>1/24/20</a:t>
            </a:fld>
            <a:endParaRPr lang="en-US"/>
          </a:p>
        </p:txBody>
      </p:sp>
      <p:sp>
        <p:nvSpPr>
          <p:cNvPr id="6" name="Footer Placeholder 5">
            <a:extLst>
              <a:ext uri="{FF2B5EF4-FFF2-40B4-BE49-F238E27FC236}">
                <a16:creationId xmlns:a16="http://schemas.microsoft.com/office/drawing/2014/main" id="{E999E828-85EE-B449-B862-135304598A3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BF219E8-7B64-CB4C-A07C-3683C96538A1}"/>
              </a:ext>
            </a:extLst>
          </p:cNvPr>
          <p:cNvSpPr>
            <a:spLocks noGrp="1"/>
          </p:cNvSpPr>
          <p:nvPr>
            <p:ph type="sldNum" sz="quarter" idx="12"/>
          </p:nvPr>
        </p:nvSpPr>
        <p:spPr/>
        <p:txBody>
          <a:bodyPr/>
          <a:lstStyle/>
          <a:p>
            <a:fld id="{92CE38EF-EBD7-8543-9B2D-CFCB5CC9DEBA}" type="slidenum">
              <a:rPr lang="en-US" smtClean="0"/>
              <a:t>‹#›</a:t>
            </a:fld>
            <a:endParaRPr lang="en-US"/>
          </a:p>
        </p:txBody>
      </p:sp>
    </p:spTree>
    <p:extLst>
      <p:ext uri="{BB962C8B-B14F-4D97-AF65-F5344CB8AC3E}">
        <p14:creationId xmlns:p14="http://schemas.microsoft.com/office/powerpoint/2010/main" val="1062706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F2AC3-B0E8-1A49-B666-DA3CAE2B4BF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91D55A4-C90C-5F4A-9CBB-4F73F332111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7445F41-58B5-0B46-AB02-7CB81A316E3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371C720-1416-8E4A-9232-D3BCCB8F6F2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25ED0FB-B45B-DD45-A0D9-2BBDDAB344E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8FBBD57-5EA9-0048-833F-762D7ED50514}"/>
              </a:ext>
            </a:extLst>
          </p:cNvPr>
          <p:cNvSpPr>
            <a:spLocks noGrp="1"/>
          </p:cNvSpPr>
          <p:nvPr>
            <p:ph type="dt" sz="half" idx="10"/>
          </p:nvPr>
        </p:nvSpPr>
        <p:spPr/>
        <p:txBody>
          <a:bodyPr/>
          <a:lstStyle/>
          <a:p>
            <a:fld id="{8A2AB828-FFA6-1C4B-92D8-CE097817F555}" type="datetimeFigureOut">
              <a:rPr lang="en-US" smtClean="0"/>
              <a:t>1/24/20</a:t>
            </a:fld>
            <a:endParaRPr lang="en-US"/>
          </a:p>
        </p:txBody>
      </p:sp>
      <p:sp>
        <p:nvSpPr>
          <p:cNvPr id="8" name="Footer Placeholder 7">
            <a:extLst>
              <a:ext uri="{FF2B5EF4-FFF2-40B4-BE49-F238E27FC236}">
                <a16:creationId xmlns:a16="http://schemas.microsoft.com/office/drawing/2014/main" id="{1B500306-1533-7A4E-B9D4-CEEDB0067DD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3D7CADC-D575-184C-8AEF-A86E37977259}"/>
              </a:ext>
            </a:extLst>
          </p:cNvPr>
          <p:cNvSpPr>
            <a:spLocks noGrp="1"/>
          </p:cNvSpPr>
          <p:nvPr>
            <p:ph type="sldNum" sz="quarter" idx="12"/>
          </p:nvPr>
        </p:nvSpPr>
        <p:spPr/>
        <p:txBody>
          <a:bodyPr/>
          <a:lstStyle/>
          <a:p>
            <a:fld id="{92CE38EF-EBD7-8543-9B2D-CFCB5CC9DEBA}" type="slidenum">
              <a:rPr lang="en-US" smtClean="0"/>
              <a:t>‹#›</a:t>
            </a:fld>
            <a:endParaRPr lang="en-US"/>
          </a:p>
        </p:txBody>
      </p:sp>
    </p:spTree>
    <p:extLst>
      <p:ext uri="{BB962C8B-B14F-4D97-AF65-F5344CB8AC3E}">
        <p14:creationId xmlns:p14="http://schemas.microsoft.com/office/powerpoint/2010/main" val="39888446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46188B-E0B3-EA46-84CB-86B8934E487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1972622-75A2-FC40-B152-24DCE1B566A3}"/>
              </a:ext>
            </a:extLst>
          </p:cNvPr>
          <p:cNvSpPr>
            <a:spLocks noGrp="1"/>
          </p:cNvSpPr>
          <p:nvPr>
            <p:ph type="dt" sz="half" idx="10"/>
          </p:nvPr>
        </p:nvSpPr>
        <p:spPr/>
        <p:txBody>
          <a:bodyPr/>
          <a:lstStyle/>
          <a:p>
            <a:fld id="{8A2AB828-FFA6-1C4B-92D8-CE097817F555}" type="datetimeFigureOut">
              <a:rPr lang="en-US" smtClean="0"/>
              <a:t>1/24/20</a:t>
            </a:fld>
            <a:endParaRPr lang="en-US"/>
          </a:p>
        </p:txBody>
      </p:sp>
      <p:sp>
        <p:nvSpPr>
          <p:cNvPr id="4" name="Footer Placeholder 3">
            <a:extLst>
              <a:ext uri="{FF2B5EF4-FFF2-40B4-BE49-F238E27FC236}">
                <a16:creationId xmlns:a16="http://schemas.microsoft.com/office/drawing/2014/main" id="{793A2DB8-ED05-6240-AA7A-497E35995D9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016BA52-7578-E14A-9B98-811C69C08B71}"/>
              </a:ext>
            </a:extLst>
          </p:cNvPr>
          <p:cNvSpPr>
            <a:spLocks noGrp="1"/>
          </p:cNvSpPr>
          <p:nvPr>
            <p:ph type="sldNum" sz="quarter" idx="12"/>
          </p:nvPr>
        </p:nvSpPr>
        <p:spPr/>
        <p:txBody>
          <a:bodyPr/>
          <a:lstStyle/>
          <a:p>
            <a:fld id="{92CE38EF-EBD7-8543-9B2D-CFCB5CC9DEBA}" type="slidenum">
              <a:rPr lang="en-US" smtClean="0"/>
              <a:t>‹#›</a:t>
            </a:fld>
            <a:endParaRPr lang="en-US"/>
          </a:p>
        </p:txBody>
      </p:sp>
    </p:spTree>
    <p:extLst>
      <p:ext uri="{BB962C8B-B14F-4D97-AF65-F5344CB8AC3E}">
        <p14:creationId xmlns:p14="http://schemas.microsoft.com/office/powerpoint/2010/main" val="38320030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3FBD032-30F9-404F-9A59-346F6FDD427F}"/>
              </a:ext>
            </a:extLst>
          </p:cNvPr>
          <p:cNvSpPr>
            <a:spLocks noGrp="1"/>
          </p:cNvSpPr>
          <p:nvPr>
            <p:ph type="dt" sz="half" idx="10"/>
          </p:nvPr>
        </p:nvSpPr>
        <p:spPr/>
        <p:txBody>
          <a:bodyPr/>
          <a:lstStyle/>
          <a:p>
            <a:fld id="{8A2AB828-FFA6-1C4B-92D8-CE097817F555}" type="datetimeFigureOut">
              <a:rPr lang="en-US" smtClean="0"/>
              <a:t>1/24/20</a:t>
            </a:fld>
            <a:endParaRPr lang="en-US"/>
          </a:p>
        </p:txBody>
      </p:sp>
      <p:sp>
        <p:nvSpPr>
          <p:cNvPr id="3" name="Footer Placeholder 2">
            <a:extLst>
              <a:ext uri="{FF2B5EF4-FFF2-40B4-BE49-F238E27FC236}">
                <a16:creationId xmlns:a16="http://schemas.microsoft.com/office/drawing/2014/main" id="{F0DBC7D6-D7A1-E243-9402-74AB2743AC1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A672CB8-CADE-DC4D-802E-AF820F881631}"/>
              </a:ext>
            </a:extLst>
          </p:cNvPr>
          <p:cNvSpPr>
            <a:spLocks noGrp="1"/>
          </p:cNvSpPr>
          <p:nvPr>
            <p:ph type="sldNum" sz="quarter" idx="12"/>
          </p:nvPr>
        </p:nvSpPr>
        <p:spPr/>
        <p:txBody>
          <a:bodyPr/>
          <a:lstStyle/>
          <a:p>
            <a:fld id="{92CE38EF-EBD7-8543-9B2D-CFCB5CC9DEBA}" type="slidenum">
              <a:rPr lang="en-US" smtClean="0"/>
              <a:t>‹#›</a:t>
            </a:fld>
            <a:endParaRPr lang="en-US"/>
          </a:p>
        </p:txBody>
      </p:sp>
    </p:spTree>
    <p:extLst>
      <p:ext uri="{BB962C8B-B14F-4D97-AF65-F5344CB8AC3E}">
        <p14:creationId xmlns:p14="http://schemas.microsoft.com/office/powerpoint/2010/main" val="305506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4A5C5-892C-E348-BD7E-A8CF3232B5A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9FD41CA-AB5C-B34B-A280-F68812D249C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6200BDF-F86F-564B-9B58-01CA4801E7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108C1C0-671D-2C4E-B56A-8578056D22AD}"/>
              </a:ext>
            </a:extLst>
          </p:cNvPr>
          <p:cNvSpPr>
            <a:spLocks noGrp="1"/>
          </p:cNvSpPr>
          <p:nvPr>
            <p:ph type="dt" sz="half" idx="10"/>
          </p:nvPr>
        </p:nvSpPr>
        <p:spPr/>
        <p:txBody>
          <a:bodyPr/>
          <a:lstStyle/>
          <a:p>
            <a:fld id="{8A2AB828-FFA6-1C4B-92D8-CE097817F555}" type="datetimeFigureOut">
              <a:rPr lang="en-US" smtClean="0"/>
              <a:t>1/24/20</a:t>
            </a:fld>
            <a:endParaRPr lang="en-US"/>
          </a:p>
        </p:txBody>
      </p:sp>
      <p:sp>
        <p:nvSpPr>
          <p:cNvPr id="6" name="Footer Placeholder 5">
            <a:extLst>
              <a:ext uri="{FF2B5EF4-FFF2-40B4-BE49-F238E27FC236}">
                <a16:creationId xmlns:a16="http://schemas.microsoft.com/office/drawing/2014/main" id="{E900107C-1554-DE45-9607-8E9A45F5FC3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C8116F6-0001-4349-817F-63D7C5F19615}"/>
              </a:ext>
            </a:extLst>
          </p:cNvPr>
          <p:cNvSpPr>
            <a:spLocks noGrp="1"/>
          </p:cNvSpPr>
          <p:nvPr>
            <p:ph type="sldNum" sz="quarter" idx="12"/>
          </p:nvPr>
        </p:nvSpPr>
        <p:spPr/>
        <p:txBody>
          <a:bodyPr/>
          <a:lstStyle/>
          <a:p>
            <a:fld id="{92CE38EF-EBD7-8543-9B2D-CFCB5CC9DEBA}" type="slidenum">
              <a:rPr lang="en-US" smtClean="0"/>
              <a:t>‹#›</a:t>
            </a:fld>
            <a:endParaRPr lang="en-US"/>
          </a:p>
        </p:txBody>
      </p:sp>
    </p:spTree>
    <p:extLst>
      <p:ext uri="{BB962C8B-B14F-4D97-AF65-F5344CB8AC3E}">
        <p14:creationId xmlns:p14="http://schemas.microsoft.com/office/powerpoint/2010/main" val="19274927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738E73-4748-A043-B007-5A937B9A246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9E0C783-BB9A-A746-9859-F438B3B8021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D8DBDD4-BF15-E74C-B091-0F3F0937386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A2120D4-E59B-CD4F-8D63-4D102C138295}"/>
              </a:ext>
            </a:extLst>
          </p:cNvPr>
          <p:cNvSpPr>
            <a:spLocks noGrp="1"/>
          </p:cNvSpPr>
          <p:nvPr>
            <p:ph type="dt" sz="half" idx="10"/>
          </p:nvPr>
        </p:nvSpPr>
        <p:spPr/>
        <p:txBody>
          <a:bodyPr/>
          <a:lstStyle/>
          <a:p>
            <a:fld id="{8A2AB828-FFA6-1C4B-92D8-CE097817F555}" type="datetimeFigureOut">
              <a:rPr lang="en-US" smtClean="0"/>
              <a:t>1/24/20</a:t>
            </a:fld>
            <a:endParaRPr lang="en-US"/>
          </a:p>
        </p:txBody>
      </p:sp>
      <p:sp>
        <p:nvSpPr>
          <p:cNvPr id="6" name="Footer Placeholder 5">
            <a:extLst>
              <a:ext uri="{FF2B5EF4-FFF2-40B4-BE49-F238E27FC236}">
                <a16:creationId xmlns:a16="http://schemas.microsoft.com/office/drawing/2014/main" id="{03125915-2C8A-F246-88AD-7828369DF08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564464C-5DE3-9D4D-9C46-CAAE256AADA8}"/>
              </a:ext>
            </a:extLst>
          </p:cNvPr>
          <p:cNvSpPr>
            <a:spLocks noGrp="1"/>
          </p:cNvSpPr>
          <p:nvPr>
            <p:ph type="sldNum" sz="quarter" idx="12"/>
          </p:nvPr>
        </p:nvSpPr>
        <p:spPr/>
        <p:txBody>
          <a:bodyPr/>
          <a:lstStyle/>
          <a:p>
            <a:fld id="{92CE38EF-EBD7-8543-9B2D-CFCB5CC9DEBA}" type="slidenum">
              <a:rPr lang="en-US" smtClean="0"/>
              <a:t>‹#›</a:t>
            </a:fld>
            <a:endParaRPr lang="en-US"/>
          </a:p>
        </p:txBody>
      </p:sp>
    </p:spTree>
    <p:extLst>
      <p:ext uri="{BB962C8B-B14F-4D97-AF65-F5344CB8AC3E}">
        <p14:creationId xmlns:p14="http://schemas.microsoft.com/office/powerpoint/2010/main" val="3654881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7AD6418-2ABC-7840-8B38-6E6826FB138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F1A83BA-3F33-404E-8617-9A0880EBBEC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45FBD7-27FE-494E-B0C7-58219F30595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2AB828-FFA6-1C4B-92D8-CE097817F555}" type="datetimeFigureOut">
              <a:rPr lang="en-US" smtClean="0"/>
              <a:t>1/24/20</a:t>
            </a:fld>
            <a:endParaRPr lang="en-US"/>
          </a:p>
        </p:txBody>
      </p:sp>
      <p:sp>
        <p:nvSpPr>
          <p:cNvPr id="5" name="Footer Placeholder 4">
            <a:extLst>
              <a:ext uri="{FF2B5EF4-FFF2-40B4-BE49-F238E27FC236}">
                <a16:creationId xmlns:a16="http://schemas.microsoft.com/office/drawing/2014/main" id="{C7A9C934-2698-6F44-AAF8-FDD87DF111C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C9F686F-DF04-1049-8C8D-6F7F6E582B9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CE38EF-EBD7-8543-9B2D-CFCB5CC9DEBA}" type="slidenum">
              <a:rPr lang="en-US" smtClean="0"/>
              <a:t>‹#›</a:t>
            </a:fld>
            <a:endParaRPr lang="en-US"/>
          </a:p>
        </p:txBody>
      </p:sp>
    </p:spTree>
    <p:extLst>
      <p:ext uri="{BB962C8B-B14F-4D97-AF65-F5344CB8AC3E}">
        <p14:creationId xmlns:p14="http://schemas.microsoft.com/office/powerpoint/2010/main" val="37071214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pressreader.com/usa/tampa-bay-times/20191104/281509342991344"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www.mysterytribune.com/floodzone-landscape-photography-of-anastasia-samoylova/"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1DD4392-D1FF-BC42-9322-1F27D70CBB19}"/>
              </a:ext>
            </a:extLst>
          </p:cNvPr>
          <p:cNvPicPr>
            <a:picLocks noChangeAspect="1"/>
          </p:cNvPicPr>
          <p:nvPr/>
        </p:nvPicPr>
        <p:blipFill>
          <a:blip r:embed="rId3">
            <a:alphaModFix amt="51000"/>
          </a:blip>
          <a:stretch>
            <a:fillRect/>
          </a:stretch>
        </p:blipFill>
        <p:spPr>
          <a:xfrm>
            <a:off x="1809750" y="0"/>
            <a:ext cx="8572500" cy="6858000"/>
          </a:xfrm>
          <a:prstGeom prst="rect">
            <a:avLst/>
          </a:prstGeom>
        </p:spPr>
      </p:pic>
      <p:sp>
        <p:nvSpPr>
          <p:cNvPr id="2" name="Title 1">
            <a:extLst>
              <a:ext uri="{FF2B5EF4-FFF2-40B4-BE49-F238E27FC236}">
                <a16:creationId xmlns:a16="http://schemas.microsoft.com/office/drawing/2014/main" id="{60CC6B59-7FDA-7640-9599-092A3D467B74}"/>
              </a:ext>
            </a:extLst>
          </p:cNvPr>
          <p:cNvSpPr>
            <a:spLocks noGrp="1"/>
          </p:cNvSpPr>
          <p:nvPr>
            <p:ph type="ctrTitle"/>
          </p:nvPr>
        </p:nvSpPr>
        <p:spPr/>
        <p:txBody>
          <a:bodyPr>
            <a:normAutofit fontScale="90000"/>
          </a:bodyPr>
          <a:lstStyle/>
          <a:p>
            <a:r>
              <a:rPr lang="en-US" sz="9000" dirty="0"/>
              <a:t>Rising Sea Levels: </a:t>
            </a:r>
            <a:r>
              <a:rPr lang="en-US" sz="9000" dirty="0" err="1"/>
              <a:t>FloodZone</a:t>
            </a:r>
            <a:endParaRPr lang="en-US" sz="9000" dirty="0"/>
          </a:p>
        </p:txBody>
      </p:sp>
      <p:sp>
        <p:nvSpPr>
          <p:cNvPr id="3" name="Subtitle 2">
            <a:extLst>
              <a:ext uri="{FF2B5EF4-FFF2-40B4-BE49-F238E27FC236}">
                <a16:creationId xmlns:a16="http://schemas.microsoft.com/office/drawing/2014/main" id="{ADE3D28F-B4B5-1446-8E74-DAB0CAF31BB8}"/>
              </a:ext>
            </a:extLst>
          </p:cNvPr>
          <p:cNvSpPr>
            <a:spLocks noGrp="1"/>
          </p:cNvSpPr>
          <p:nvPr>
            <p:ph type="subTitle" idx="1"/>
          </p:nvPr>
        </p:nvSpPr>
        <p:spPr/>
        <p:txBody>
          <a:bodyPr>
            <a:normAutofit/>
          </a:bodyPr>
          <a:lstStyle/>
          <a:p>
            <a:r>
              <a:rPr lang="en-US" sz="4000" i="1" dirty="0"/>
              <a:t>Anastasia </a:t>
            </a:r>
            <a:r>
              <a:rPr lang="en-US" sz="4000" i="1" dirty="0" err="1"/>
              <a:t>Samoylova</a:t>
            </a:r>
            <a:endParaRPr lang="en-US" sz="4000" dirty="0"/>
          </a:p>
        </p:txBody>
      </p:sp>
    </p:spTree>
    <p:extLst>
      <p:ext uri="{BB962C8B-B14F-4D97-AF65-F5344CB8AC3E}">
        <p14:creationId xmlns:p14="http://schemas.microsoft.com/office/powerpoint/2010/main" val="13686989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87CD77-3A16-434B-B853-F045A2DC989E}"/>
              </a:ext>
            </a:extLst>
          </p:cNvPr>
          <p:cNvSpPr>
            <a:spLocks noGrp="1"/>
          </p:cNvSpPr>
          <p:nvPr>
            <p:ph type="title"/>
          </p:nvPr>
        </p:nvSpPr>
        <p:spPr/>
        <p:txBody>
          <a:bodyPr/>
          <a:lstStyle/>
          <a:p>
            <a:r>
              <a:rPr lang="en-US" b="1" dirty="0"/>
              <a:t>VTS</a:t>
            </a:r>
          </a:p>
        </p:txBody>
      </p:sp>
      <p:pic>
        <p:nvPicPr>
          <p:cNvPr id="1025" name="Picture 1" descr="page1image122840928">
            <a:extLst>
              <a:ext uri="{FF2B5EF4-FFF2-40B4-BE49-F238E27FC236}">
                <a16:creationId xmlns:a16="http://schemas.microsoft.com/office/drawing/2014/main" id="{47B07439-708C-C74D-A1BC-B1E5C287190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88463" y="365126"/>
            <a:ext cx="6701722" cy="62143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54371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87CD77-3A16-434B-B853-F045A2DC989E}"/>
              </a:ext>
            </a:extLst>
          </p:cNvPr>
          <p:cNvSpPr>
            <a:spLocks noGrp="1"/>
          </p:cNvSpPr>
          <p:nvPr>
            <p:ph type="title"/>
          </p:nvPr>
        </p:nvSpPr>
        <p:spPr/>
        <p:txBody>
          <a:bodyPr/>
          <a:lstStyle/>
          <a:p>
            <a:r>
              <a:rPr lang="en-US" dirty="0">
                <a:hlinkClick r:id="rId3"/>
              </a:rPr>
              <a:t>A Glimpse of the ‘New Normal’ in S. Florida</a:t>
            </a:r>
            <a:br>
              <a:rPr lang="en-US" dirty="0"/>
            </a:br>
            <a:endParaRPr lang="en-US" b="1" dirty="0"/>
          </a:p>
        </p:txBody>
      </p:sp>
      <p:pic>
        <p:nvPicPr>
          <p:cNvPr id="1025" name="Picture 1" descr="page1image122840928">
            <a:extLst>
              <a:ext uri="{FF2B5EF4-FFF2-40B4-BE49-F238E27FC236}">
                <a16:creationId xmlns:a16="http://schemas.microsoft.com/office/drawing/2014/main" id="{47B07439-708C-C74D-A1BC-B1E5C287190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15063" y="1159870"/>
            <a:ext cx="5961874" cy="55282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78175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1A1C8CA-5A8B-024F-BD25-6F6B2BC3B9DA}"/>
              </a:ext>
            </a:extLst>
          </p:cNvPr>
          <p:cNvPicPr>
            <a:picLocks noChangeAspect="1"/>
          </p:cNvPicPr>
          <p:nvPr/>
        </p:nvPicPr>
        <p:blipFill>
          <a:blip r:embed="rId3">
            <a:alphaModFix amt="52000"/>
          </a:blip>
          <a:stretch>
            <a:fillRect/>
          </a:stretch>
        </p:blipFill>
        <p:spPr>
          <a:xfrm>
            <a:off x="731520" y="1680"/>
            <a:ext cx="10299192" cy="6856320"/>
          </a:xfrm>
          <a:prstGeom prst="rect">
            <a:avLst/>
          </a:prstGeom>
        </p:spPr>
      </p:pic>
      <p:sp>
        <p:nvSpPr>
          <p:cNvPr id="2" name="Title 1">
            <a:extLst>
              <a:ext uri="{FF2B5EF4-FFF2-40B4-BE49-F238E27FC236}">
                <a16:creationId xmlns:a16="http://schemas.microsoft.com/office/drawing/2014/main" id="{980511B4-0246-A54C-B8C0-3D92E6E1E756}"/>
              </a:ext>
            </a:extLst>
          </p:cNvPr>
          <p:cNvSpPr>
            <a:spLocks noGrp="1"/>
          </p:cNvSpPr>
          <p:nvPr>
            <p:ph type="title"/>
          </p:nvPr>
        </p:nvSpPr>
        <p:spPr/>
        <p:txBody>
          <a:bodyPr/>
          <a:lstStyle/>
          <a:p>
            <a:r>
              <a:rPr lang="en-US" b="1" dirty="0"/>
              <a:t>Think-Pair-Share</a:t>
            </a:r>
          </a:p>
        </p:txBody>
      </p:sp>
      <p:sp>
        <p:nvSpPr>
          <p:cNvPr id="3" name="Content Placeholder 2">
            <a:extLst>
              <a:ext uri="{FF2B5EF4-FFF2-40B4-BE49-F238E27FC236}">
                <a16:creationId xmlns:a16="http://schemas.microsoft.com/office/drawing/2014/main" id="{F3B8C73C-2C4B-1E42-AE62-00E9FE7B8705}"/>
              </a:ext>
            </a:extLst>
          </p:cNvPr>
          <p:cNvSpPr>
            <a:spLocks noGrp="1"/>
          </p:cNvSpPr>
          <p:nvPr>
            <p:ph idx="1"/>
          </p:nvPr>
        </p:nvSpPr>
        <p:spPr/>
        <p:txBody>
          <a:bodyPr/>
          <a:lstStyle/>
          <a:p>
            <a:pPr marL="0" indent="0">
              <a:buNone/>
            </a:pPr>
            <a:r>
              <a:rPr lang="en-US" sz="4000" dirty="0"/>
              <a:t>“Living in Miami is bittersweet: it looks and feels like a paradise, but the only secure roots belong to mangrove trees.” </a:t>
            </a:r>
            <a:r>
              <a:rPr lang="en-US" i="1" dirty="0"/>
              <a:t>- Anastasia </a:t>
            </a:r>
            <a:r>
              <a:rPr lang="en-US" i="1" dirty="0" err="1"/>
              <a:t>Samoylova</a:t>
            </a:r>
            <a:endParaRPr lang="en-US" i="1" dirty="0"/>
          </a:p>
        </p:txBody>
      </p:sp>
    </p:spTree>
    <p:extLst>
      <p:ext uri="{BB962C8B-B14F-4D97-AF65-F5344CB8AC3E}">
        <p14:creationId xmlns:p14="http://schemas.microsoft.com/office/powerpoint/2010/main" val="9980533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6CBF7AE-3011-5242-BD0C-D8899B7A9CBC}"/>
              </a:ext>
            </a:extLst>
          </p:cNvPr>
          <p:cNvPicPr>
            <a:picLocks noChangeAspect="1"/>
          </p:cNvPicPr>
          <p:nvPr/>
        </p:nvPicPr>
        <p:blipFill>
          <a:blip r:embed="rId3">
            <a:alphaModFix amt="51000"/>
          </a:blip>
          <a:stretch>
            <a:fillRect/>
          </a:stretch>
        </p:blipFill>
        <p:spPr>
          <a:xfrm>
            <a:off x="838200" y="0"/>
            <a:ext cx="9544050" cy="7635240"/>
          </a:xfrm>
          <a:prstGeom prst="rect">
            <a:avLst/>
          </a:prstGeom>
        </p:spPr>
      </p:pic>
      <p:sp>
        <p:nvSpPr>
          <p:cNvPr id="2" name="Title 1">
            <a:extLst>
              <a:ext uri="{FF2B5EF4-FFF2-40B4-BE49-F238E27FC236}">
                <a16:creationId xmlns:a16="http://schemas.microsoft.com/office/drawing/2014/main" id="{040F032D-FC41-7A40-A64A-1F16C564ADC5}"/>
              </a:ext>
            </a:extLst>
          </p:cNvPr>
          <p:cNvSpPr>
            <a:spLocks noGrp="1"/>
          </p:cNvSpPr>
          <p:nvPr>
            <p:ph type="title"/>
          </p:nvPr>
        </p:nvSpPr>
        <p:spPr/>
        <p:txBody>
          <a:bodyPr/>
          <a:lstStyle/>
          <a:p>
            <a:r>
              <a:rPr lang="en-US" sz="5000" b="1" dirty="0">
                <a:hlinkClick r:id="rId4"/>
              </a:rPr>
              <a:t>FloodZone</a:t>
            </a:r>
            <a:endParaRPr lang="en-US" sz="5000" b="1" dirty="0"/>
          </a:p>
        </p:txBody>
      </p:sp>
      <p:sp>
        <p:nvSpPr>
          <p:cNvPr id="3" name="Content Placeholder 2">
            <a:extLst>
              <a:ext uri="{FF2B5EF4-FFF2-40B4-BE49-F238E27FC236}">
                <a16:creationId xmlns:a16="http://schemas.microsoft.com/office/drawing/2014/main" id="{6A319574-F46E-0241-8E16-8CA9EC5B1218}"/>
              </a:ext>
            </a:extLst>
          </p:cNvPr>
          <p:cNvSpPr>
            <a:spLocks noGrp="1"/>
          </p:cNvSpPr>
          <p:nvPr>
            <p:ph idx="1"/>
          </p:nvPr>
        </p:nvSpPr>
        <p:spPr>
          <a:xfrm>
            <a:off x="2065866" y="1690688"/>
            <a:ext cx="8178801" cy="4486275"/>
          </a:xfrm>
        </p:spPr>
        <p:txBody>
          <a:bodyPr>
            <a:normAutofit/>
          </a:bodyPr>
          <a:lstStyle/>
          <a:p>
            <a:pPr marL="0" indent="0">
              <a:buNone/>
            </a:pPr>
            <a:r>
              <a:rPr lang="en-US" sz="3600" dirty="0"/>
              <a:t>“</a:t>
            </a:r>
            <a:r>
              <a:rPr lang="en-US" sz="3600" dirty="0" err="1"/>
              <a:t>FloodZone</a:t>
            </a:r>
            <a:r>
              <a:rPr lang="en-US" sz="3600" dirty="0"/>
              <a:t> aims to manifest the precarious psychological state of lives that teeter between paradise and catastrophe.”                    </a:t>
            </a:r>
          </a:p>
          <a:p>
            <a:pPr marL="0" indent="0">
              <a:buNone/>
            </a:pPr>
            <a:r>
              <a:rPr lang="en-US" sz="3600" i="1" dirty="0"/>
              <a:t>			         - Anastasia </a:t>
            </a:r>
            <a:r>
              <a:rPr lang="en-US" sz="3600" i="1" dirty="0" err="1"/>
              <a:t>Samoylova</a:t>
            </a:r>
            <a:endParaRPr lang="en-US" sz="3600" i="1" dirty="0"/>
          </a:p>
        </p:txBody>
      </p:sp>
    </p:spTree>
    <p:extLst>
      <p:ext uri="{BB962C8B-B14F-4D97-AF65-F5344CB8AC3E}">
        <p14:creationId xmlns:p14="http://schemas.microsoft.com/office/powerpoint/2010/main" val="28818516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9C3C144-952B-9345-A811-3945086A6826}"/>
              </a:ext>
            </a:extLst>
          </p:cNvPr>
          <p:cNvPicPr>
            <a:picLocks noChangeAspect="1"/>
          </p:cNvPicPr>
          <p:nvPr/>
        </p:nvPicPr>
        <p:blipFill>
          <a:blip r:embed="rId3">
            <a:alphaModFix amt="51000"/>
          </a:blip>
          <a:stretch>
            <a:fillRect/>
          </a:stretch>
        </p:blipFill>
        <p:spPr>
          <a:xfrm>
            <a:off x="838200" y="0"/>
            <a:ext cx="9544050" cy="7635240"/>
          </a:xfrm>
          <a:prstGeom prst="rect">
            <a:avLst/>
          </a:prstGeom>
        </p:spPr>
      </p:pic>
      <p:sp>
        <p:nvSpPr>
          <p:cNvPr id="2" name="Title 1">
            <a:extLst>
              <a:ext uri="{FF2B5EF4-FFF2-40B4-BE49-F238E27FC236}">
                <a16:creationId xmlns:a16="http://schemas.microsoft.com/office/drawing/2014/main" id="{FD211F67-8C82-3048-8230-A8FAE52B42A0}"/>
              </a:ext>
            </a:extLst>
          </p:cNvPr>
          <p:cNvSpPr>
            <a:spLocks noGrp="1"/>
          </p:cNvSpPr>
          <p:nvPr>
            <p:ph type="title"/>
          </p:nvPr>
        </p:nvSpPr>
        <p:spPr>
          <a:xfrm>
            <a:off x="838200" y="134774"/>
            <a:ext cx="10515600" cy="1325563"/>
          </a:xfrm>
        </p:spPr>
        <p:txBody>
          <a:bodyPr/>
          <a:lstStyle/>
          <a:p>
            <a:r>
              <a:rPr lang="en-US" dirty="0"/>
              <a:t>Research Project</a:t>
            </a:r>
          </a:p>
        </p:txBody>
      </p:sp>
      <p:sp>
        <p:nvSpPr>
          <p:cNvPr id="3" name="Content Placeholder 2">
            <a:extLst>
              <a:ext uri="{FF2B5EF4-FFF2-40B4-BE49-F238E27FC236}">
                <a16:creationId xmlns:a16="http://schemas.microsoft.com/office/drawing/2014/main" id="{6FA766D7-C52F-6E47-9985-BCFE8D40B3C6}"/>
              </a:ext>
            </a:extLst>
          </p:cNvPr>
          <p:cNvSpPr>
            <a:spLocks noGrp="1"/>
          </p:cNvSpPr>
          <p:nvPr>
            <p:ph idx="1"/>
          </p:nvPr>
        </p:nvSpPr>
        <p:spPr>
          <a:xfrm>
            <a:off x="1676400" y="1228276"/>
            <a:ext cx="10515600" cy="4351338"/>
          </a:xfrm>
        </p:spPr>
        <p:txBody>
          <a:bodyPr>
            <a:noAutofit/>
          </a:bodyPr>
          <a:lstStyle/>
          <a:p>
            <a:pPr lvl="1"/>
            <a:r>
              <a:rPr lang="en-US" sz="2600" dirty="0"/>
              <a:t>Venice, Italy</a:t>
            </a:r>
          </a:p>
          <a:p>
            <a:pPr lvl="1"/>
            <a:r>
              <a:rPr lang="en-US" sz="2600" dirty="0"/>
              <a:t>Guangzhou, China</a:t>
            </a:r>
          </a:p>
          <a:p>
            <a:pPr lvl="1"/>
            <a:r>
              <a:rPr lang="en-US" sz="2600" dirty="0"/>
              <a:t>Mumbai, India</a:t>
            </a:r>
          </a:p>
          <a:p>
            <a:pPr lvl="1"/>
            <a:r>
              <a:rPr lang="en-US" sz="2600" dirty="0"/>
              <a:t>Osaka, Japan</a:t>
            </a:r>
          </a:p>
          <a:p>
            <a:pPr lvl="1"/>
            <a:r>
              <a:rPr lang="en-US" sz="2600" dirty="0"/>
              <a:t>Shanghai, China</a:t>
            </a:r>
          </a:p>
          <a:p>
            <a:pPr lvl="1"/>
            <a:r>
              <a:rPr lang="en-US" sz="2600" dirty="0"/>
              <a:t>Hong Kong</a:t>
            </a:r>
          </a:p>
          <a:p>
            <a:pPr lvl="1"/>
            <a:r>
              <a:rPr lang="en-US" sz="2600" dirty="0"/>
              <a:t>Ho Chi Minh City, Vietnam</a:t>
            </a:r>
          </a:p>
          <a:p>
            <a:pPr lvl="1"/>
            <a:r>
              <a:rPr lang="en-US" sz="2600" dirty="0"/>
              <a:t>Bangkok, Thailand</a:t>
            </a:r>
          </a:p>
          <a:p>
            <a:pPr lvl="1"/>
            <a:r>
              <a:rPr lang="en-US" sz="2600" dirty="0"/>
              <a:t>Alexandria, Egypt</a:t>
            </a:r>
          </a:p>
          <a:p>
            <a:pPr lvl="1"/>
            <a:r>
              <a:rPr lang="en-US" sz="2600" dirty="0"/>
              <a:t>Rio de Janeiro, Brazil</a:t>
            </a:r>
          </a:p>
          <a:p>
            <a:pPr lvl="1"/>
            <a:r>
              <a:rPr lang="en-US" sz="2600" dirty="0"/>
              <a:t>Miami, USA</a:t>
            </a:r>
          </a:p>
          <a:p>
            <a:pPr lvl="1"/>
            <a:r>
              <a:rPr lang="en-US" sz="2600" dirty="0"/>
              <a:t>New Orleans, USA</a:t>
            </a:r>
          </a:p>
          <a:p>
            <a:pPr lvl="1"/>
            <a:r>
              <a:rPr lang="en-US" sz="2600" dirty="0"/>
              <a:t>New York City, USA</a:t>
            </a:r>
          </a:p>
          <a:p>
            <a:pPr lvl="1"/>
            <a:endParaRPr lang="en-US" sz="2600" dirty="0"/>
          </a:p>
          <a:p>
            <a:pPr lvl="1"/>
            <a:endParaRPr lang="en-US" sz="2600" dirty="0"/>
          </a:p>
          <a:p>
            <a:endParaRPr lang="en-US" sz="2600" dirty="0"/>
          </a:p>
        </p:txBody>
      </p:sp>
    </p:spTree>
    <p:extLst>
      <p:ext uri="{BB962C8B-B14F-4D97-AF65-F5344CB8AC3E}">
        <p14:creationId xmlns:p14="http://schemas.microsoft.com/office/powerpoint/2010/main" val="22241149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4824</TotalTime>
  <Words>763</Words>
  <Application>Microsoft Macintosh PowerPoint</Application>
  <PresentationFormat>Widescreen</PresentationFormat>
  <Paragraphs>67</Paragraphs>
  <Slides>6</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Rising Sea Levels: FloodZone</vt:lpstr>
      <vt:lpstr>VTS</vt:lpstr>
      <vt:lpstr>A Glimpse of the ‘New Normal’ in S. Florida </vt:lpstr>
      <vt:lpstr>Think-Pair-Share</vt:lpstr>
      <vt:lpstr>FloodZone</vt:lpstr>
      <vt:lpstr>Research Project</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Floodzone</dc:title>
  <dc:creator>Ellerbrock, Cheryl</dc:creator>
  <cp:lastModifiedBy>Fuller, Don</cp:lastModifiedBy>
  <cp:revision>18</cp:revision>
  <dcterms:created xsi:type="dcterms:W3CDTF">2019-12-15T18:36:33Z</dcterms:created>
  <dcterms:modified xsi:type="dcterms:W3CDTF">2020-01-24T16:37:11Z</dcterms:modified>
</cp:coreProperties>
</file>