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81" r:id="rId5"/>
    <p:sldId id="300" r:id="rId6"/>
    <p:sldId id="296" r:id="rId7"/>
    <p:sldId id="257" r:id="rId8"/>
    <p:sldId id="294" r:id="rId9"/>
    <p:sldId id="297" r:id="rId10"/>
    <p:sldId id="256" r:id="rId11"/>
    <p:sldId id="298" r:id="rId12"/>
    <p:sldId id="299" r:id="rId13"/>
    <p:sldId id="283"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3090" autoAdjust="0"/>
  </p:normalViewPr>
  <p:slideViewPr>
    <p:cSldViewPr snapToGrid="0">
      <p:cViewPr varScale="1">
        <p:scale>
          <a:sx n="49" d="100"/>
          <a:sy n="49" d="100"/>
        </p:scale>
        <p:origin x="1300" y="44"/>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1/25/2021</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aw.cornell.edu/wex/equal_protec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law.cornell.edu/supremecourt/text/347/48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This lesson begins with an excerpt of George Wallace’s inaugural speech as governor of Alabama. Wallace delivered the speech January 14, 1963 in the state’s capitol, Montgomery.  </a:t>
            </a:r>
          </a:p>
          <a:p>
            <a:endParaRPr lang="en-US" dirty="0"/>
          </a:p>
          <a:p>
            <a:r>
              <a:rPr lang="en-US" dirty="0"/>
              <a:t>Direct students to listen to the speech.  Encourage students to use their background knowledge as they listen to the content of the speech.   Ask students to:</a:t>
            </a:r>
          </a:p>
          <a:p>
            <a:pPr marL="228600" indent="-228600">
              <a:buAutoNum type="arabicPeriod"/>
            </a:pPr>
            <a:r>
              <a:rPr lang="en-US" dirty="0"/>
              <a:t>List two things in this recording you think are important. </a:t>
            </a:r>
          </a:p>
          <a:p>
            <a:pPr marL="228600" indent="-228600">
              <a:buAutoNum type="arabicPeriod"/>
            </a:pPr>
            <a:r>
              <a:rPr lang="en-US" dirty="0"/>
              <a:t>List two things this recording tells you about life in the United States at the time it was made.  </a:t>
            </a:r>
          </a:p>
          <a:p>
            <a:pPr marL="228600" indent="-228600">
              <a:buAutoNum type="arabicPeriod"/>
            </a:pPr>
            <a:endParaRPr lang="en-US" dirty="0"/>
          </a:p>
          <a:p>
            <a:endParaRPr lang="en-US" dirty="0"/>
          </a:p>
          <a:p>
            <a:r>
              <a:rPr lang="en-US" dirty="0"/>
              <a:t>Video link:  https://www.youtube.com/watch?v=6C-kBVggFrs </a:t>
            </a:r>
          </a:p>
          <a:p>
            <a:endParaRPr lang="en-US" dirty="0"/>
          </a:p>
          <a:p>
            <a:endParaRPr lang="en-US" dirty="0"/>
          </a:p>
        </p:txBody>
      </p:sp>
      <p:sp>
        <p:nvSpPr>
          <p:cNvPr id="4" name="Slide Number Placeholder 3"/>
          <p:cNvSpPr>
            <a:spLocks noGrp="1"/>
          </p:cNvSpPr>
          <p:nvPr>
            <p:ph type="sldNum" sz="quarter" idx="5"/>
          </p:nvPr>
        </p:nvSpPr>
        <p:spPr/>
        <p:txBody>
          <a:bodyPr/>
          <a:lstStyle/>
          <a:p>
            <a:fld id="{6BF82289-BCFD-4053-9D06-A9140C63A457}" type="slidenum">
              <a:rPr lang="en-US" smtClean="0"/>
              <a:t>3</a:t>
            </a:fld>
            <a:endParaRPr lang="en-US" dirty="0"/>
          </a:p>
        </p:txBody>
      </p:sp>
    </p:spTree>
    <p:extLst>
      <p:ext uri="{BB962C8B-B14F-4D97-AF65-F5344CB8AC3E}">
        <p14:creationId xmlns:p14="http://schemas.microsoft.com/office/powerpoint/2010/main" val="114172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a:r>
            <a:r>
              <a:rPr lang="en-US" b="1" dirty="0"/>
              <a:t>Note:  </a:t>
            </a:r>
            <a:r>
              <a:rPr lang="en-US" dirty="0"/>
              <a:t>“</a:t>
            </a:r>
            <a:r>
              <a:rPr lang="en-US" sz="1200" b="0" i="0" kern="1200" dirty="0">
                <a:solidFill>
                  <a:schemeClr val="tx1"/>
                </a:solidFill>
                <a:effectLst/>
                <a:latin typeface="+mn-lt"/>
                <a:ea typeface="+mn-ea"/>
                <a:cs typeface="+mn-cs"/>
              </a:rPr>
              <a:t>The Fourteenth Amendment addresses many aspects of citizenship and the rights of citizens.  The most commonly used -- and frequently litigated -- phrase in the amendment is  "</a:t>
            </a:r>
            <a:r>
              <a:rPr lang="en-US" sz="1200" b="0" i="1"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equal protection of the laws</a:t>
            </a:r>
            <a:r>
              <a:rPr lang="en-US" sz="1200" b="0" i="0" kern="1200" dirty="0">
                <a:solidFill>
                  <a:schemeClr val="tx1"/>
                </a:solidFill>
                <a:effectLst/>
                <a:latin typeface="+mn-lt"/>
                <a:ea typeface="+mn-ea"/>
                <a:cs typeface="+mn-cs"/>
              </a:rPr>
              <a:t>", which figures prominently in a wide variety of landmark cases, including </a:t>
            </a:r>
            <a:r>
              <a:rPr lang="en-US" sz="1200" b="0" i="1" u="sng"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Brown v. Board of Education</a:t>
            </a:r>
            <a:r>
              <a:rPr lang="en-US" sz="1200" b="0" i="1" u="sng"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(racial discrimination).”]</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  Explain to students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 to the U.S. constitution was passed in 1866 and ratified in 1868. Ask students:</a:t>
            </a:r>
          </a:p>
          <a:p>
            <a:pPr lvl="0"/>
            <a:r>
              <a:rPr lang="en-US" sz="1200" kern="1200" dirty="0">
                <a:solidFill>
                  <a:schemeClr val="tx1"/>
                </a:solidFill>
                <a:effectLst/>
                <a:latin typeface="+mn-lt"/>
                <a:ea typeface="+mn-ea"/>
                <a:cs typeface="+mn-cs"/>
              </a:rPr>
              <a:t>What major event in U.S. history concluded a year prior to the passing of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  (Answer: The Civil War ended May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1865.)</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section 1 of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 (add emphasis to the underlined area). Ask students: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does it mean no state can “…deprive any person of life, liberty, or property, without due process of law?”</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do you perceive is the significance of “…equal protection of the laws?”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 brief discussion centered on the questions above, remind students that Wallace delivered his inaugural speech in 1963, almost one hundred years after the ratification of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  Ask students:  </a:t>
            </a:r>
          </a:p>
          <a:p>
            <a:pPr lvl="0"/>
            <a:r>
              <a:rPr lang="en-US" sz="1200" kern="1200" dirty="0">
                <a:solidFill>
                  <a:schemeClr val="tx1"/>
                </a:solidFill>
                <a:effectLst/>
                <a:latin typeface="+mn-lt"/>
                <a:ea typeface="+mn-ea"/>
                <a:cs typeface="+mn-cs"/>
              </a:rPr>
              <a:t>When Governor Wallace stated, “segregation now, segregation tomorrow, segregation forever,” is he supporting a state law in violation of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Amendment to the constitution? Why or why not?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Sources:</a:t>
            </a:r>
          </a:p>
          <a:p>
            <a:r>
              <a:rPr lang="en-US" sz="1200" b="0" i="0" kern="1200" dirty="0">
                <a:solidFill>
                  <a:schemeClr val="tx1"/>
                </a:solidFill>
                <a:effectLst/>
                <a:latin typeface="+mn-lt"/>
                <a:ea typeface="+mn-ea"/>
                <a:cs typeface="+mn-cs"/>
              </a:rPr>
              <a:t>https://www.constitutioncenter.org/interactive-constitution/amendment/amendment-xiv </a:t>
            </a:r>
          </a:p>
          <a:p>
            <a:r>
              <a:rPr lang="en-US" sz="1200" b="0" i="0" kern="1200" dirty="0">
                <a:solidFill>
                  <a:schemeClr val="tx1"/>
                </a:solidFill>
                <a:effectLst/>
                <a:latin typeface="+mn-lt"/>
                <a:ea typeface="+mn-ea"/>
                <a:cs typeface="+mn-cs"/>
              </a:rPr>
              <a:t>https://www.law.cornell.edu/constitution/amendmentxiv#:~:text=14th%20Amendment%20The%20Fourteenth%20Amendment%20addresses%20many%20aspects,wide%20variety%20of%20landmark%20cases%2C%20including%20Brown%20v.</a:t>
            </a:r>
          </a:p>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6BF82289-BCFD-4053-9D06-A9140C63A457}" type="slidenum">
              <a:rPr lang="en-US" smtClean="0"/>
              <a:t>4</a:t>
            </a:fld>
            <a:endParaRPr lang="en-US" dirty="0"/>
          </a:p>
        </p:txBody>
      </p:sp>
    </p:spTree>
    <p:extLst>
      <p:ext uri="{BB962C8B-B14F-4D97-AF65-F5344CB8AC3E}">
        <p14:creationId xmlns:p14="http://schemas.microsoft.com/office/powerpoint/2010/main" val="307994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a:t>
            </a:r>
            <a:r>
              <a:rPr lang="en-US" sz="1200" kern="1200" dirty="0">
                <a:solidFill>
                  <a:schemeClr val="tx1"/>
                </a:solidFill>
                <a:effectLst/>
                <a:latin typeface="+mn-lt"/>
                <a:ea typeface="+mn-ea"/>
                <a:cs typeface="+mn-cs"/>
              </a:rPr>
              <a:t>Explain to students Griffith J. Davis’s photography captured some of the most influential events of the Civil Rights movement.  He was bold in his photography in that he attempted to capture the Black experience.  His photos provide us with meaningful insight of this historical period. </a:t>
            </a:r>
            <a:endParaRPr lang="en-US" dirty="0"/>
          </a:p>
          <a:p>
            <a:endParaRPr lang="en-US" dirty="0"/>
          </a:p>
          <a:p>
            <a:r>
              <a:rPr lang="en-US" dirty="0"/>
              <a:t>Images: (Left) Griffith J. Davis Photographs and Archives</a:t>
            </a:r>
          </a:p>
          <a:p>
            <a:r>
              <a:rPr lang="en-US" dirty="0"/>
              <a:t>(Right) </a:t>
            </a:r>
            <a:r>
              <a:rPr lang="en-US" sz="1200" b="0" i="0" kern="1200" dirty="0">
                <a:solidFill>
                  <a:schemeClr val="tx1"/>
                </a:solidFill>
                <a:effectLst/>
                <a:latin typeface="+mn-lt"/>
                <a:ea typeface="+mn-ea"/>
                <a:cs typeface="+mn-cs"/>
              </a:rPr>
              <a:t>Euclid Taylor was a prominent attorney in Chicago’s black community. For a crime story for </a:t>
            </a:r>
            <a:r>
              <a:rPr lang="en-US" sz="1200" b="0" i="1" kern="1200" dirty="0">
                <a:solidFill>
                  <a:schemeClr val="tx1"/>
                </a:solidFill>
                <a:effectLst/>
                <a:latin typeface="+mn-lt"/>
                <a:ea typeface="+mn-ea"/>
                <a:cs typeface="+mn-cs"/>
              </a:rPr>
              <a:t>Ebony </a:t>
            </a:r>
            <a:r>
              <a:rPr lang="en-US" sz="1200" b="0" i="0" kern="1200" dirty="0">
                <a:solidFill>
                  <a:schemeClr val="tx1"/>
                </a:solidFill>
                <a:effectLst/>
                <a:latin typeface="+mn-lt"/>
                <a:ea typeface="+mn-ea"/>
                <a:cs typeface="+mn-cs"/>
              </a:rPr>
              <a:t>in 1948, Davis photographed Taylor interviewing a client in prison.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Sources: https://wusfnews.wusf.usf.edu/local-state/2020-10-13/photojournalist-griffith-j-davis-honored-with-lifetime-achievement-award </a:t>
            </a:r>
          </a:p>
          <a:p>
            <a:r>
              <a:rPr lang="en-US" dirty="0"/>
              <a:t>https://share.america.gov/griff-davis-life-in-photography-and-diplomacy/</a:t>
            </a:r>
          </a:p>
        </p:txBody>
      </p:sp>
      <p:sp>
        <p:nvSpPr>
          <p:cNvPr id="4" name="Slide Number Placeholder 3"/>
          <p:cNvSpPr>
            <a:spLocks noGrp="1"/>
          </p:cNvSpPr>
          <p:nvPr>
            <p:ph type="sldNum" sz="quarter" idx="5"/>
          </p:nvPr>
        </p:nvSpPr>
        <p:spPr/>
        <p:txBody>
          <a:bodyPr/>
          <a:lstStyle/>
          <a:p>
            <a:fld id="{6BF82289-BCFD-4053-9D06-A9140C63A457}" type="slidenum">
              <a:rPr lang="en-US" smtClean="0"/>
              <a:t>5</a:t>
            </a:fld>
            <a:endParaRPr lang="en-US" dirty="0"/>
          </a:p>
        </p:txBody>
      </p:sp>
    </p:spTree>
    <p:extLst>
      <p:ext uri="{BB962C8B-B14F-4D97-AF65-F5344CB8AC3E}">
        <p14:creationId xmlns:p14="http://schemas.microsoft.com/office/powerpoint/2010/main" val="286640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Review Davis’s biographical information.  Ask students: </a:t>
            </a:r>
          </a:p>
          <a:p>
            <a:r>
              <a:rPr lang="en-US" dirty="0"/>
              <a:t>•   What do you notice most about Davis’s life?</a:t>
            </a:r>
          </a:p>
          <a:p>
            <a:pPr marL="171450" indent="-171450">
              <a:buFont typeface="Arial" panose="020B0604020202020204" pitchFamily="34" charset="0"/>
              <a:buChar char="•"/>
            </a:pPr>
            <a:r>
              <a:rPr lang="en-US" dirty="0"/>
              <a:t>How do you think these experiences shaped his world view? </a:t>
            </a:r>
          </a:p>
          <a:p>
            <a:endParaRPr lang="en-US" dirty="0"/>
          </a:p>
          <a:p>
            <a:r>
              <a:rPr lang="en-US" dirty="0"/>
              <a:t>Image source:  https://www.facebook.com/griffdavis418/photos/140815560857617</a:t>
            </a:r>
          </a:p>
        </p:txBody>
      </p:sp>
      <p:sp>
        <p:nvSpPr>
          <p:cNvPr id="4" name="Slide Number Placeholder 3"/>
          <p:cNvSpPr>
            <a:spLocks noGrp="1"/>
          </p:cNvSpPr>
          <p:nvPr>
            <p:ph type="sldNum" sz="quarter" idx="5"/>
          </p:nvPr>
        </p:nvSpPr>
        <p:spPr/>
        <p:txBody>
          <a:bodyPr/>
          <a:lstStyle/>
          <a:p>
            <a:fld id="{6BF82289-BCFD-4053-9D06-A9140C63A457}" type="slidenum">
              <a:rPr lang="en-US" smtClean="0"/>
              <a:t>6</a:t>
            </a:fld>
            <a:endParaRPr lang="en-US" dirty="0"/>
          </a:p>
        </p:txBody>
      </p:sp>
    </p:spTree>
    <p:extLst>
      <p:ext uri="{BB962C8B-B14F-4D97-AF65-F5344CB8AC3E}">
        <p14:creationId xmlns:p14="http://schemas.microsoft.com/office/powerpoint/2010/main" val="196961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Teacher:  </a:t>
            </a:r>
            <a:r>
              <a:rPr lang="en-US" sz="1200" kern="1200" dirty="0">
                <a:solidFill>
                  <a:schemeClr val="tx1"/>
                </a:solidFill>
                <a:effectLst/>
                <a:latin typeface="+mn-lt"/>
                <a:ea typeface="+mn-ea"/>
                <a:cs typeface="+mn-cs"/>
              </a:rPr>
              <a:t>Look closely at the picture and answer questions: What is going on in this picture? What do you see that makes you say that? What more can you find?</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bullet) In the 1940s and 1950s, Blacks in the United States increasingly used the legal system to challenge states’ segregation laws in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bullet) Thurgood Marshall was a Black attorney leading civil rights activist, and the first Black Justice in the Supreme Court of the United States.  He used the legal system to challenge racist and discriminatory laws and practices.  He argued 32 cases before the Supreme Court of the United States and won 29.  The photo depicted in the slide captures Thurgood Marshall (back left) with Ada Lois Sipuel (front) during a court case against the University of Oklahoma School of Law in a 1948 discrimination suit. Sipuel won the case and attended law school.   Thurgood Marshall is most known for the 1954 case Brown versus Board of Education of Topeka.  This landmark case was considered Marshall’s greatest victory as a civil-rights lawyer. A group of Black parents whose children were required to attend segregated schools filed a class-action lawsuit. The Supreme Court unanimously ruled that “separate educational facilities are inherently unequal.”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Why was it an effective strategy to challenge segregation in schools?  </a:t>
            </a:r>
          </a:p>
          <a:p>
            <a:endParaRPr lang="en-US" dirty="0"/>
          </a:p>
          <a:p>
            <a:endParaRPr lang="en-US" dirty="0"/>
          </a:p>
          <a:p>
            <a:r>
              <a:rPr lang="en-US" dirty="0"/>
              <a:t>Source:  https://www.history.com/topics/black-history/thurgood-marshall</a:t>
            </a:r>
          </a:p>
          <a:p>
            <a:endParaRPr lang="en-US" dirty="0"/>
          </a:p>
          <a:p>
            <a:r>
              <a:rPr lang="en-US" dirty="0"/>
              <a:t>Image Source: Griff Davis photographed future Supreme Court justice Thurgood Marshall (rear, left) representing Ada Lois Sipuel (front) against the University of Oklahoma School of Law in a 1948 discrimination suit. (© Griff Davis)</a:t>
            </a:r>
          </a:p>
          <a:p>
            <a:r>
              <a:rPr lang="en-US" dirty="0"/>
              <a:t>https://share.america.gov/griff-davis-life-in-photography-and-diplomacy/</a:t>
            </a:r>
          </a:p>
        </p:txBody>
      </p:sp>
      <p:sp>
        <p:nvSpPr>
          <p:cNvPr id="4" name="Slide Number Placeholder 3"/>
          <p:cNvSpPr>
            <a:spLocks noGrp="1"/>
          </p:cNvSpPr>
          <p:nvPr>
            <p:ph type="sldNum" sz="quarter" idx="5"/>
          </p:nvPr>
        </p:nvSpPr>
        <p:spPr/>
        <p:txBody>
          <a:bodyPr/>
          <a:lstStyle/>
          <a:p>
            <a:fld id="{6BF82289-BCFD-4053-9D06-A9140C63A457}" type="slidenum">
              <a:rPr lang="en-US" smtClean="0"/>
              <a:t>7</a:t>
            </a:fld>
            <a:endParaRPr lang="en-US" dirty="0"/>
          </a:p>
        </p:txBody>
      </p:sp>
    </p:spTree>
    <p:extLst>
      <p:ext uri="{BB962C8B-B14F-4D97-AF65-F5344CB8AC3E}">
        <p14:creationId xmlns:p14="http://schemas.microsoft.com/office/powerpoint/2010/main" val="55037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Explain to students that Langston Hughes was an American writer and poet.  He used artistic expression in poetry and novels to communicate Black history and the Black experience in the United States, but he wrote for a general audience, seeking to convey his ideas in emotional, easily-understood phrases that nevertheless had power behind them.  Hughes navigated cultural forms to advocate for social justice of the Black community.  </a:t>
            </a:r>
          </a:p>
          <a:p>
            <a:r>
              <a:rPr lang="en-US" dirty="0"/>
              <a:t>Direct students to the poetry analysis worksheet.  Read “Harlem” together aloud.  Ask students to reflect on what they just read and consider the content and feelings captured in the poem as they complete the worksheet.</a:t>
            </a:r>
          </a:p>
          <a:p>
            <a:r>
              <a:rPr lang="en-US" dirty="0"/>
              <a:t>[If time permits, discuss as a class students’ responses.]</a:t>
            </a:r>
          </a:p>
          <a:p>
            <a:endParaRPr lang="en-US" dirty="0"/>
          </a:p>
          <a:p>
            <a:r>
              <a:rPr lang="en-US" dirty="0"/>
              <a:t>Source:  https://www.thoughtco.com/biography-of-langston-hughes-4779849</a:t>
            </a:r>
          </a:p>
          <a:p>
            <a:endParaRPr lang="en-US" dirty="0"/>
          </a:p>
          <a:p>
            <a:r>
              <a:rPr lang="en-US" dirty="0"/>
              <a:t>Poem source:  https://www.poetryfoundation.org/poems/46548/harlem </a:t>
            </a:r>
          </a:p>
          <a:p>
            <a:r>
              <a:rPr lang="en-US" dirty="0"/>
              <a:t>Image Information:  Griffith J. Davis (left) and Langston Hughes (right)</a:t>
            </a:r>
          </a:p>
          <a:p>
            <a:r>
              <a:rPr lang="en-US" dirty="0"/>
              <a:t>Image source:  https://alivetampabay.com/arts/trailblazers-griffith-j-davis-and-langston-hughes/</a:t>
            </a:r>
          </a:p>
        </p:txBody>
      </p:sp>
      <p:sp>
        <p:nvSpPr>
          <p:cNvPr id="4" name="Slide Number Placeholder 3"/>
          <p:cNvSpPr>
            <a:spLocks noGrp="1"/>
          </p:cNvSpPr>
          <p:nvPr>
            <p:ph type="sldNum" sz="quarter" idx="5"/>
          </p:nvPr>
        </p:nvSpPr>
        <p:spPr/>
        <p:txBody>
          <a:bodyPr/>
          <a:lstStyle/>
          <a:p>
            <a:fld id="{6BF82289-BCFD-4053-9D06-A9140C63A457}" type="slidenum">
              <a:rPr lang="en-US" smtClean="0"/>
              <a:t>8</a:t>
            </a:fld>
            <a:endParaRPr lang="en-US" dirty="0"/>
          </a:p>
        </p:txBody>
      </p:sp>
    </p:spTree>
    <p:extLst>
      <p:ext uri="{BB962C8B-B14F-4D97-AF65-F5344CB8AC3E}">
        <p14:creationId xmlns:p14="http://schemas.microsoft.com/office/powerpoint/2010/main" val="390395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Direct students to look at the picture.  Ask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Who do you see in the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What is going on in this picture?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What do you see that makes you say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What more can we find?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 discussion, inform students Martin Luther King, Jr. was the son of educated parents.  He graduated from Morehouse College and studied at Crozer Theological Seminary.  Social activists in Montgomery elected King as their leader for the Montgomery bus boycott, launching King into the national spotlight.  His skillful rhetoric along with his inspiring personality shaped much of the Civil Rights movement.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(Bullet one) Martin Luther King Jr.  used social and economic means to fight racist and discriminatory policies, laws, and practices.  He became a prominent leader in the Civil Rights movement.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(Bullet two) During a celebration of Ghana’s independence in March 1957, Davis captured this photo of then–Vice President Richard Nixon speaking with Martin Luther King Jr. (Both men’s wives are also in the photo.)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(Bullet three) This meeting was not acceptable in the United States at the time.   have been too volatile to have taken place in the United States, so the photo was not published there at the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https://share.america.gov/griff-davis-life-in-photography-and-diplomacy/</a:t>
            </a:r>
          </a:p>
          <a:p>
            <a:endParaRPr lang="en-US" dirty="0"/>
          </a:p>
          <a:p>
            <a:r>
              <a:rPr lang="en-US" dirty="0"/>
              <a:t>Image Source: https://share.america.gov/griff-davis-life-in-photography-and-diplomacy/  </a:t>
            </a:r>
          </a:p>
          <a:p>
            <a:r>
              <a:rPr lang="en-US" dirty="0"/>
              <a:t>Source:  https://www.britannica.com/biography/Martin-Luther-King-Jr/The-Montgomery-bus-boycott</a:t>
            </a:r>
          </a:p>
        </p:txBody>
      </p:sp>
      <p:sp>
        <p:nvSpPr>
          <p:cNvPr id="4" name="Slide Number Placeholder 3"/>
          <p:cNvSpPr>
            <a:spLocks noGrp="1"/>
          </p:cNvSpPr>
          <p:nvPr>
            <p:ph type="sldNum" sz="quarter" idx="5"/>
          </p:nvPr>
        </p:nvSpPr>
        <p:spPr/>
        <p:txBody>
          <a:bodyPr/>
          <a:lstStyle/>
          <a:p>
            <a:fld id="{6BF82289-BCFD-4053-9D06-A9140C63A457}" type="slidenum">
              <a:rPr lang="en-US" smtClean="0"/>
              <a:t>9</a:t>
            </a:fld>
            <a:endParaRPr lang="en-US" dirty="0"/>
          </a:p>
        </p:txBody>
      </p:sp>
    </p:spTree>
    <p:extLst>
      <p:ext uri="{BB962C8B-B14F-4D97-AF65-F5344CB8AC3E}">
        <p14:creationId xmlns:p14="http://schemas.microsoft.com/office/powerpoint/2010/main" val="67037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a:t>
            </a:r>
            <a:r>
              <a:rPr lang="en-US" sz="1200" b="0" i="0" kern="1200" dirty="0">
                <a:solidFill>
                  <a:schemeClr val="tx1"/>
                </a:solidFill>
                <a:effectLst/>
                <a:latin typeface="+mn-lt"/>
                <a:ea typeface="+mn-ea"/>
                <a:cs typeface="+mn-cs"/>
              </a:rPr>
              <a:t>On Dec. 1, 1955, Rosa Parks was arrested when she refused to surrender her seat on a Montgomery, Alabama, bus to a white passenger. The arrest led to the Montgomery Bus Boycott, a seminal event in the U.S. Civil Rights Movement, and was a defining moment in Parks' long career as an activist. </a:t>
            </a:r>
            <a:r>
              <a:rPr lang="en-US" sz="1200" kern="1200" dirty="0">
                <a:solidFill>
                  <a:schemeClr val="tx1"/>
                </a:solidFill>
                <a:effectLst/>
                <a:latin typeface="+mn-lt"/>
                <a:ea typeface="+mn-ea"/>
                <a:cs typeface="+mn-cs"/>
              </a:rPr>
              <a:t>We know Parks’ story well, but often overlooked are her thoughts and feelings after this event occurred.</a:t>
            </a:r>
          </a:p>
          <a:p>
            <a:r>
              <a:rPr lang="en-US" sz="1200" kern="1200" dirty="0">
                <a:solidFill>
                  <a:schemeClr val="tx1"/>
                </a:solidFill>
                <a:effectLst/>
                <a:latin typeface="+mn-lt"/>
                <a:ea typeface="+mn-ea"/>
                <a:cs typeface="+mn-cs"/>
              </a:rPr>
              <a:t>Direct students to the Rosa Parks’ reflections primary source analysis worksheet. Students should discuss questions and answers in small groups.</a:t>
            </a:r>
          </a:p>
          <a:p>
            <a:r>
              <a:rPr lang="en-US" sz="1200" kern="1200" dirty="0">
                <a:solidFill>
                  <a:schemeClr val="tx1"/>
                </a:solidFill>
                <a:effectLst/>
                <a:latin typeface="+mn-lt"/>
                <a:ea typeface="+mn-ea"/>
                <a:cs typeface="+mn-cs"/>
              </a:rPr>
              <a:t>[Note to teacher:  Read the document aloud using affective emphasis.]  </a:t>
            </a:r>
          </a:p>
          <a:p>
            <a:endParaRPr lang="en-US" dirty="0"/>
          </a:p>
          <a:p>
            <a:endParaRPr lang="en-US" dirty="0"/>
          </a:p>
          <a:p>
            <a:endParaRPr lang="en-US" dirty="0"/>
          </a:p>
          <a:p>
            <a:r>
              <a:rPr lang="en-US" dirty="0"/>
              <a:t>Image Source:  https://www.loc.gov/item/94500293/</a:t>
            </a:r>
          </a:p>
          <a:p>
            <a:r>
              <a:rPr lang="en-US" dirty="0"/>
              <a:t>Source: https://www.loc.gov/item/today-in-history/december-01/</a:t>
            </a:r>
          </a:p>
        </p:txBody>
      </p:sp>
      <p:sp>
        <p:nvSpPr>
          <p:cNvPr id="4" name="Slide Number Placeholder 3"/>
          <p:cNvSpPr>
            <a:spLocks noGrp="1"/>
          </p:cNvSpPr>
          <p:nvPr>
            <p:ph type="sldNum" sz="quarter" idx="5"/>
          </p:nvPr>
        </p:nvSpPr>
        <p:spPr/>
        <p:txBody>
          <a:bodyPr/>
          <a:lstStyle/>
          <a:p>
            <a:fld id="{6BF82289-BCFD-4053-9D06-A9140C63A457}" type="slidenum">
              <a:rPr lang="en-US" smtClean="0"/>
              <a:t>10</a:t>
            </a:fld>
            <a:endParaRPr lang="en-US" dirty="0"/>
          </a:p>
        </p:txBody>
      </p:sp>
    </p:spTree>
    <p:extLst>
      <p:ext uri="{BB962C8B-B14F-4D97-AF65-F5344CB8AC3E}">
        <p14:creationId xmlns:p14="http://schemas.microsoft.com/office/powerpoint/2010/main" val="56840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  This is a reflection activity focused on the song “Glory” by John Legend and the rapper Common.  Ask students:</a:t>
            </a:r>
          </a:p>
          <a:p>
            <a:pPr lvl="0"/>
            <a:r>
              <a:rPr lang="en-US" sz="1200" kern="1200" dirty="0">
                <a:solidFill>
                  <a:schemeClr val="tx1"/>
                </a:solidFill>
                <a:effectLst/>
                <a:latin typeface="+mn-lt"/>
                <a:ea typeface="+mn-ea"/>
                <a:cs typeface="+mn-cs"/>
              </a:rPr>
              <a:t>Consider what you learned about the 14th Amendment to the Constitution and the civil rights activists (Thurgood Marshall, Langston Hughes, Rosa Parks) while listening to the song and reading the lyrics.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you perceive has changed?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has remained the same?   </a:t>
            </a:r>
          </a:p>
          <a:p>
            <a:endParaRPr lang="en-US" dirty="0"/>
          </a:p>
          <a:p>
            <a:endParaRPr lang="en-US" dirty="0"/>
          </a:p>
          <a:p>
            <a:r>
              <a:rPr lang="en-US" dirty="0"/>
              <a:t>Video link:  https://www.youtube.com/watch?v=HUZOKvYcx_o</a:t>
            </a:r>
          </a:p>
          <a:p>
            <a:endParaRPr lang="en-US" dirty="0"/>
          </a:p>
        </p:txBody>
      </p:sp>
      <p:sp>
        <p:nvSpPr>
          <p:cNvPr id="4" name="Slide Number Placeholder 3"/>
          <p:cNvSpPr>
            <a:spLocks noGrp="1"/>
          </p:cNvSpPr>
          <p:nvPr>
            <p:ph type="sldNum" sz="quarter" idx="5"/>
          </p:nvPr>
        </p:nvSpPr>
        <p:spPr/>
        <p:txBody>
          <a:bodyPr/>
          <a:lstStyle/>
          <a:p>
            <a:fld id="{6BF82289-BCFD-4053-9D06-A9140C63A457}" type="slidenum">
              <a:rPr lang="en-US" smtClean="0"/>
              <a:t>11</a:t>
            </a:fld>
            <a:endParaRPr lang="en-US" dirty="0"/>
          </a:p>
        </p:txBody>
      </p:sp>
    </p:spTree>
    <p:extLst>
      <p:ext uri="{BB962C8B-B14F-4D97-AF65-F5344CB8AC3E}">
        <p14:creationId xmlns:p14="http://schemas.microsoft.com/office/powerpoint/2010/main" val="337156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video" Target="https://www.youtube.com/embed/HUZOKvYcx_o?feature=oembed"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ideo" Target="https://www.youtube.com/embed/6C-kBVggFrs?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1C13AB6-7367-498E-9871-D321FBA7D903}"/>
              </a:ext>
            </a:extLst>
          </p:cNvPr>
          <p:cNvPicPr>
            <a:picLocks noGrp="1" noChangeAspect="1"/>
          </p:cNvPicPr>
          <p:nvPr>
            <p:ph type="pic" sz="quarter" idx="10"/>
          </p:nvPr>
        </p:nvPicPr>
        <p:blipFill rotWithShape="1">
          <a:blip r:embed="rId2"/>
          <a:srcRect t="2739" r="1" b="45933"/>
          <a:stretch/>
        </p:blipFill>
        <p:spPr>
          <a:xfrm>
            <a:off x="-2" y="10"/>
            <a:ext cx="12192001" cy="6857990"/>
          </a:xfrm>
          <a:prstGeom prst="rect">
            <a:avLst/>
          </a:prstGeom>
          <a:no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316020" y="2404234"/>
            <a:ext cx="5330038" cy="1746504"/>
          </a:xfrm>
        </p:spPr>
        <p:txBody>
          <a:bodyPr anchor="b">
            <a:normAutofit/>
          </a:bodyPr>
          <a:lstStyle/>
          <a:p>
            <a:pPr algn="ctr"/>
            <a:r>
              <a:rPr lang="en-US" sz="3700" b="1" i="1" dirty="0"/>
              <a:t>Civil Rights Activists:</a:t>
            </a:r>
          </a:p>
        </p:txBody>
      </p:sp>
      <p:sp>
        <p:nvSpPr>
          <p:cNvPr id="8" name="Subtitle 7">
            <a:extLst>
              <a:ext uri="{FF2B5EF4-FFF2-40B4-BE49-F238E27FC236}">
                <a16:creationId xmlns:a16="http://schemas.microsoft.com/office/drawing/2014/main" id="{064498CD-3E20-41D8-990F-220CCEA414AF}"/>
              </a:ext>
            </a:extLst>
          </p:cNvPr>
          <p:cNvSpPr>
            <a:spLocks noGrp="1"/>
          </p:cNvSpPr>
          <p:nvPr>
            <p:ph type="subTitle" idx="1"/>
          </p:nvPr>
        </p:nvSpPr>
        <p:spPr>
          <a:xfrm>
            <a:off x="453180" y="4142230"/>
            <a:ext cx="5049510" cy="521208"/>
          </a:xfrm>
        </p:spPr>
        <p:txBody>
          <a:bodyPr/>
          <a:lstStyle/>
          <a:p>
            <a:r>
              <a:rPr lang="en-US" sz="3700" b="1" i="1" dirty="0">
                <a:latin typeface="+mj-lt"/>
              </a:rPr>
              <a:t>The Heart of the Fight</a:t>
            </a:r>
          </a:p>
        </p:txBody>
      </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pic>
        <p:nvPicPr>
          <p:cNvPr id="13" name="Picture 12">
            <a:extLst>
              <a:ext uri="{FF2B5EF4-FFF2-40B4-BE49-F238E27FC236}">
                <a16:creationId xmlns:a16="http://schemas.microsoft.com/office/drawing/2014/main" id="{86B79BC8-E81A-459B-85FD-97BFC769C03C}"/>
              </a:ext>
            </a:extLst>
          </p:cNvPr>
          <p:cNvPicPr>
            <a:picLocks noChangeAspect="1"/>
          </p:cNvPicPr>
          <p:nvPr/>
        </p:nvPicPr>
        <p:blipFill>
          <a:blip r:embed="rId3"/>
          <a:stretch>
            <a:fillRect/>
          </a:stretch>
        </p:blipFill>
        <p:spPr>
          <a:xfrm>
            <a:off x="0" y="445104"/>
            <a:ext cx="7165402" cy="5773267"/>
          </a:xfrm>
          <a:prstGeom prst="rect">
            <a:avLst/>
          </a:prstGeom>
          <a:ln>
            <a:noFill/>
          </a:ln>
          <a:effectLst>
            <a:softEdge rad="112500"/>
          </a:effectLst>
        </p:spPr>
      </p:pic>
      <p:sp>
        <p:nvSpPr>
          <p:cNvPr id="30" name="TextBox 29">
            <a:extLst>
              <a:ext uri="{FF2B5EF4-FFF2-40B4-BE49-F238E27FC236}">
                <a16:creationId xmlns:a16="http://schemas.microsoft.com/office/drawing/2014/main" id="{1C2CCBD5-4F08-4C9C-B20D-331136C7671F}"/>
              </a:ext>
            </a:extLst>
          </p:cNvPr>
          <p:cNvSpPr txBox="1"/>
          <p:nvPr/>
        </p:nvSpPr>
        <p:spPr>
          <a:xfrm>
            <a:off x="7299296" y="410800"/>
            <a:ext cx="4770783" cy="5893921"/>
          </a:xfrm>
          <a:prstGeom prst="rect">
            <a:avLst/>
          </a:prstGeom>
          <a:noFill/>
        </p:spPr>
        <p:txBody>
          <a:bodyPr wrap="square" rtlCol="0">
            <a:spAutoFit/>
          </a:bodyPr>
          <a:lstStyle/>
          <a:p>
            <a:pPr marL="285750" indent="-285750">
              <a:buFont typeface="Arial" panose="020B0604020202020204" pitchFamily="34" charset="0"/>
              <a:buChar char="•"/>
            </a:pPr>
            <a:r>
              <a:rPr lang="en-US" sz="2900" dirty="0"/>
              <a:t>On the evening of December 1, 1955, Rosa Parks, was arrested for disobeying an Alabama law requiring black passengers to relinquish seats to white passengers when the bus was full. </a:t>
            </a:r>
          </a:p>
          <a:p>
            <a:pPr marL="285750" indent="-285750">
              <a:buFont typeface="Arial" panose="020B0604020202020204" pitchFamily="34" charset="0"/>
              <a:buChar char="•"/>
            </a:pPr>
            <a:r>
              <a:rPr lang="en-US" sz="2900" dirty="0"/>
              <a:t>Her arrest sparked a 381-day boycott of the Montgomery bus system and led to a 1956 Supreme Court decision banning segregation on public transportation.</a:t>
            </a:r>
          </a:p>
        </p:txBody>
      </p:sp>
    </p:spTree>
    <p:extLst>
      <p:ext uri="{BB962C8B-B14F-4D97-AF65-F5344CB8AC3E}">
        <p14:creationId xmlns:p14="http://schemas.microsoft.com/office/powerpoint/2010/main" val="211882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76CF-0358-48FC-98BD-0B890E1A149B}"/>
              </a:ext>
            </a:extLst>
          </p:cNvPr>
          <p:cNvSpPr>
            <a:spLocks noGrp="1"/>
          </p:cNvSpPr>
          <p:nvPr>
            <p:ph type="title"/>
          </p:nvPr>
        </p:nvSpPr>
        <p:spPr>
          <a:xfrm>
            <a:off x="688068" y="303748"/>
            <a:ext cx="10815864" cy="830997"/>
          </a:xfrm>
        </p:spPr>
        <p:txBody>
          <a:bodyPr/>
          <a:lstStyle/>
          <a:p>
            <a:pPr algn="ctr"/>
            <a:r>
              <a:rPr lang="en-US" sz="3200" dirty="0"/>
              <a:t>“Glory” by John Legend and Common (Dec 2014)</a:t>
            </a:r>
          </a:p>
        </p:txBody>
      </p:sp>
      <p:sp>
        <p:nvSpPr>
          <p:cNvPr id="3" name="Content Placeholder 2">
            <a:extLst>
              <a:ext uri="{FF2B5EF4-FFF2-40B4-BE49-F238E27FC236}">
                <a16:creationId xmlns:a16="http://schemas.microsoft.com/office/drawing/2014/main" id="{9FA830C4-0EA3-4EBA-A09A-A694F983DDFE}"/>
              </a:ext>
            </a:extLst>
          </p:cNvPr>
          <p:cNvSpPr>
            <a:spLocks noGrp="1"/>
          </p:cNvSpPr>
          <p:nvPr>
            <p:ph sz="half" idx="1"/>
          </p:nvPr>
        </p:nvSpPr>
        <p:spPr>
          <a:xfrm>
            <a:off x="191196" y="987723"/>
            <a:ext cx="5133703" cy="5151030"/>
          </a:xfrm>
        </p:spPr>
        <p:txBody>
          <a:bodyPr>
            <a:noAutofit/>
          </a:bodyPr>
          <a:lstStyle/>
          <a:p>
            <a:pPr marL="0" indent="0">
              <a:buNone/>
            </a:pPr>
            <a:r>
              <a:rPr lang="en-US" sz="2900" dirty="0"/>
              <a:t>Reflection:</a:t>
            </a:r>
          </a:p>
          <a:p>
            <a:r>
              <a:rPr lang="en-US" sz="2900" dirty="0"/>
              <a:t>Consider what you learned about the 14th Amendment to the U.S. Constitution and the civil rights activists (Thurgood Marshall, Langston Hughes, Rosa Parks) while listening to the song and reading the lyrics.</a:t>
            </a:r>
          </a:p>
          <a:p>
            <a:pPr marL="0" indent="0">
              <a:buNone/>
            </a:pPr>
            <a:r>
              <a:rPr lang="en-US" sz="2900" dirty="0"/>
              <a:t>Questions:  </a:t>
            </a:r>
          </a:p>
          <a:p>
            <a:r>
              <a:rPr lang="en-US" sz="2900" dirty="0"/>
              <a:t>What do you perceive has changed?  </a:t>
            </a:r>
          </a:p>
          <a:p>
            <a:r>
              <a:rPr lang="en-US" sz="2900" dirty="0"/>
              <a:t>What has remained the same?   </a:t>
            </a:r>
          </a:p>
          <a:p>
            <a:endParaRPr lang="en-US" sz="2900" dirty="0"/>
          </a:p>
        </p:txBody>
      </p:sp>
      <p:pic>
        <p:nvPicPr>
          <p:cNvPr id="5" name="Online Media 4" title="Common, John Legend - Glory">
            <a:hlinkClick r:id="" action="ppaction://media"/>
            <a:extLst>
              <a:ext uri="{FF2B5EF4-FFF2-40B4-BE49-F238E27FC236}">
                <a16:creationId xmlns:a16="http://schemas.microsoft.com/office/drawing/2014/main" id="{CBB40378-4B69-4B61-A822-15580E5BDF53}"/>
              </a:ext>
            </a:extLst>
          </p:cNvPr>
          <p:cNvPicPr>
            <a:picLocks noGrp="1" noRot="1" noChangeAspect="1"/>
          </p:cNvPicPr>
          <p:nvPr>
            <p:ph sz="half" idx="2"/>
            <a:videoFile r:link="rId1"/>
          </p:nvPr>
        </p:nvPicPr>
        <p:blipFill>
          <a:blip r:embed="rId4"/>
          <a:stretch>
            <a:fillRect/>
          </a:stretch>
        </p:blipFill>
        <p:spPr>
          <a:xfrm>
            <a:off x="5324899" y="1806520"/>
            <a:ext cx="6233915" cy="4332233"/>
          </a:xfrm>
          <a:prstGeom prst="rect">
            <a:avLst/>
          </a:prstGeom>
        </p:spPr>
      </p:pic>
    </p:spTree>
    <p:extLst>
      <p:ext uri="{BB962C8B-B14F-4D97-AF65-F5344CB8AC3E}">
        <p14:creationId xmlns:p14="http://schemas.microsoft.com/office/powerpoint/2010/main" val="22820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4B43C-FDDE-4920-92E5-85F23073F013}"/>
              </a:ext>
            </a:extLst>
          </p:cNvPr>
          <p:cNvPicPr>
            <a:picLocks noChangeAspect="1"/>
          </p:cNvPicPr>
          <p:nvPr/>
        </p:nvPicPr>
        <p:blipFill>
          <a:blip r:embed="rId2">
            <a:alphaModFix amt="24000"/>
          </a:blip>
          <a:stretch>
            <a:fillRect/>
          </a:stretch>
        </p:blipFill>
        <p:spPr>
          <a:xfrm>
            <a:off x="247530" y="252978"/>
            <a:ext cx="11553821" cy="5686646"/>
          </a:xfrm>
          <a:prstGeom prst="rect">
            <a:avLst/>
          </a:prstGeom>
          <a:ln>
            <a:noFill/>
          </a:ln>
          <a:effectLst>
            <a:softEdge rad="112500"/>
          </a:effectLst>
        </p:spPr>
      </p:pic>
      <p:sp>
        <p:nvSpPr>
          <p:cNvPr id="2" name="Title 1">
            <a:extLst>
              <a:ext uri="{FF2B5EF4-FFF2-40B4-BE49-F238E27FC236}">
                <a16:creationId xmlns:a16="http://schemas.microsoft.com/office/drawing/2014/main" id="{20D64B74-3630-49F9-8AFB-B739C6176660}"/>
              </a:ext>
            </a:extLst>
          </p:cNvPr>
          <p:cNvSpPr>
            <a:spLocks noGrp="1"/>
          </p:cNvSpPr>
          <p:nvPr>
            <p:ph type="title"/>
          </p:nvPr>
        </p:nvSpPr>
        <p:spPr/>
        <p:txBody>
          <a:bodyPr/>
          <a:lstStyle/>
          <a:p>
            <a:r>
              <a:rPr lang="en-US" sz="3600" dirty="0"/>
              <a:t>Learning Objectives</a:t>
            </a:r>
          </a:p>
        </p:txBody>
      </p:sp>
      <p:sp>
        <p:nvSpPr>
          <p:cNvPr id="3" name="Content Placeholder 2">
            <a:extLst>
              <a:ext uri="{FF2B5EF4-FFF2-40B4-BE49-F238E27FC236}">
                <a16:creationId xmlns:a16="http://schemas.microsoft.com/office/drawing/2014/main" id="{5D2C0138-92F3-4601-915C-93F355685766}"/>
              </a:ext>
            </a:extLst>
          </p:cNvPr>
          <p:cNvSpPr>
            <a:spLocks noGrp="1"/>
          </p:cNvSpPr>
          <p:nvPr>
            <p:ph idx="1"/>
          </p:nvPr>
        </p:nvSpPr>
        <p:spPr>
          <a:xfrm>
            <a:off x="633186" y="1388436"/>
            <a:ext cx="10815864" cy="4788527"/>
          </a:xfrm>
        </p:spPr>
        <p:txBody>
          <a:bodyPr>
            <a:normAutofit lnSpcReduction="10000"/>
          </a:bodyPr>
          <a:lstStyle/>
          <a:p>
            <a:r>
              <a:rPr lang="en-US" sz="3600" dirty="0"/>
              <a:t>Examine the 14th Amendment to the U.S. constitution and its significance in Black peoples’ fight against racist and discriminatory laws.   </a:t>
            </a:r>
          </a:p>
          <a:p>
            <a:r>
              <a:rPr lang="en-US" sz="3600" dirty="0"/>
              <a:t>Explain ways in which Black people used legal, cultural, social, and economic means to fight political and social injustices.</a:t>
            </a:r>
          </a:p>
          <a:p>
            <a:r>
              <a:rPr lang="en-US" sz="3600" dirty="0"/>
              <a:t>Interpret through primary sources the effects of racist and discriminatory laws and practices on Black people in the United States.</a:t>
            </a:r>
          </a:p>
          <a:p>
            <a:pPr marL="0" indent="0">
              <a:buNone/>
            </a:pPr>
            <a:endParaRPr lang="en-US" dirty="0"/>
          </a:p>
        </p:txBody>
      </p:sp>
    </p:spTree>
    <p:extLst>
      <p:ext uri="{BB962C8B-B14F-4D97-AF65-F5344CB8AC3E}">
        <p14:creationId xmlns:p14="http://schemas.microsoft.com/office/powerpoint/2010/main" val="186690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eorge Wallace &quot;Segregation Forever&quot; Speech">
            <a:hlinkClick r:id="" action="ppaction://media"/>
            <a:extLst>
              <a:ext uri="{FF2B5EF4-FFF2-40B4-BE49-F238E27FC236}">
                <a16:creationId xmlns:a16="http://schemas.microsoft.com/office/drawing/2014/main" id="{0967B792-3B6B-4782-9CF9-D9B305B12A7F}"/>
              </a:ext>
            </a:extLst>
          </p:cNvPr>
          <p:cNvPicPr>
            <a:picLocks noRot="1" noChangeAspect="1"/>
          </p:cNvPicPr>
          <p:nvPr>
            <a:videoFile r:link="rId1"/>
          </p:nvPr>
        </p:nvPicPr>
        <p:blipFill>
          <a:blip r:embed="rId4"/>
          <a:stretch>
            <a:fillRect/>
          </a:stretch>
        </p:blipFill>
        <p:spPr>
          <a:xfrm>
            <a:off x="90578" y="95416"/>
            <a:ext cx="6214806" cy="6194066"/>
          </a:xfrm>
          <a:prstGeom prst="rect">
            <a:avLst/>
          </a:prstGeom>
          <a:noFill/>
        </p:spPr>
      </p:pic>
      <p:sp>
        <p:nvSpPr>
          <p:cNvPr id="9" name="Content Placeholder 3">
            <a:extLst>
              <a:ext uri="{FF2B5EF4-FFF2-40B4-BE49-F238E27FC236}">
                <a16:creationId xmlns:a16="http://schemas.microsoft.com/office/drawing/2014/main" id="{CDBCD58F-DCB4-44DB-8263-345658238814}"/>
              </a:ext>
            </a:extLst>
          </p:cNvPr>
          <p:cNvSpPr>
            <a:spLocks noGrp="1"/>
          </p:cNvSpPr>
          <p:nvPr>
            <p:ph sz="half" idx="2"/>
          </p:nvPr>
        </p:nvSpPr>
        <p:spPr>
          <a:xfrm>
            <a:off x="6512118" y="159027"/>
            <a:ext cx="5271715" cy="6050942"/>
          </a:xfrm>
        </p:spPr>
        <p:txBody>
          <a:bodyPr>
            <a:normAutofit/>
          </a:bodyPr>
          <a:lstStyle/>
          <a:p>
            <a:pPr marL="0" indent="0">
              <a:buNone/>
            </a:pPr>
            <a:endParaRPr lang="en-US" sz="3200" dirty="0"/>
          </a:p>
          <a:p>
            <a:pPr marL="0" indent="0">
              <a:buNone/>
            </a:pPr>
            <a:r>
              <a:rPr lang="en-US" sz="3200" dirty="0"/>
              <a:t>On January 14, 1963, George Wallace was inaugurated as the governor of Alabama.</a:t>
            </a:r>
          </a:p>
          <a:p>
            <a:r>
              <a:rPr lang="en-US" sz="3200" dirty="0"/>
              <a:t>List two things in this recording you think are important.</a:t>
            </a:r>
          </a:p>
          <a:p>
            <a:r>
              <a:rPr lang="en-US" sz="3200" dirty="0"/>
              <a:t>List two things this recording tells you about life in the United States at the time it was made.</a:t>
            </a:r>
          </a:p>
        </p:txBody>
      </p:sp>
    </p:spTree>
    <p:extLst>
      <p:ext uri="{BB962C8B-B14F-4D97-AF65-F5344CB8AC3E}">
        <p14:creationId xmlns:p14="http://schemas.microsoft.com/office/powerpoint/2010/main" val="9170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55681" y="372881"/>
            <a:ext cx="6891564" cy="830997"/>
          </a:xfrm>
        </p:spPr>
        <p:txBody>
          <a:bodyPr/>
          <a:lstStyle/>
          <a:p>
            <a:pPr algn="ctr"/>
            <a:r>
              <a:rPr lang="en-US" sz="3200" b="1" dirty="0"/>
              <a:t>14</a:t>
            </a:r>
            <a:r>
              <a:rPr lang="en-US" sz="3200" b="1" baseline="30000" dirty="0"/>
              <a:t>th</a:t>
            </a:r>
            <a:r>
              <a:rPr lang="en-US" sz="3200" b="1" dirty="0"/>
              <a:t> Amendment of the U.S. Constitution</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rot="10800000" flipV="1">
            <a:off x="255156" y="1447159"/>
            <a:ext cx="6254695" cy="1371804"/>
          </a:xfrm>
        </p:spPr>
        <p:txBody>
          <a:bodyPr/>
          <a:lstStyle/>
          <a:p>
            <a:pPr algn="ctr"/>
            <a:r>
              <a:rPr lang="en-US" sz="2800" b="1" dirty="0"/>
              <a:t>Citizenship Rights, Equal Protection, Apportionment, Civil War Debt</a:t>
            </a:r>
          </a:p>
          <a:p>
            <a:pPr algn="ctr"/>
            <a:r>
              <a:rPr lang="en-US" sz="2000" b="1" i="1" dirty="0"/>
              <a:t>Passed by Congress June 13, 1866. Ratified July 9, 1868. </a:t>
            </a:r>
            <a:endParaRPr lang="en-US" sz="2000" dirty="0"/>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255682" y="2986480"/>
            <a:ext cx="6580444" cy="3369280"/>
          </a:xfrm>
        </p:spPr>
        <p:txBody>
          <a:bodyPr/>
          <a:lstStyle/>
          <a:p>
            <a:r>
              <a:rPr lang="en-US" sz="2300" dirty="0"/>
              <a:t>Section 1.</a:t>
            </a:r>
          </a:p>
          <a:p>
            <a:r>
              <a:rPr lang="en-US" sz="2300" b="1" i="1" u="sng" dirty="0"/>
              <a:t>All persons born or naturalized in the United States</a:t>
            </a:r>
            <a:r>
              <a:rPr lang="en-US" sz="2300" dirty="0"/>
              <a:t>, and subject to the jurisdiction thereof, are citizens of the United States and of the State wherein they reside. No State shall make or enforce any law which shall abridge the privileges or immunities of citizens of the United States; </a:t>
            </a:r>
            <a:r>
              <a:rPr lang="en-US" sz="2300" b="1" i="1" u="sng" dirty="0"/>
              <a:t>nor shall any State deprive any person of life, liberty, or property, without due process of law; nor deny to any person within its jurisdiction the equal protection of the laws.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4</a:t>
            </a:fld>
            <a:endParaRPr lang="en-US" sz="1200" dirty="0">
              <a:solidFill>
                <a:schemeClr val="bg1"/>
              </a:solidFill>
            </a:endParaRPr>
          </a:p>
        </p:txBody>
      </p:sp>
      <p:pic>
        <p:nvPicPr>
          <p:cNvPr id="6" name="Picture Placeholder 5">
            <a:extLst>
              <a:ext uri="{FF2B5EF4-FFF2-40B4-BE49-F238E27FC236}">
                <a16:creationId xmlns:a16="http://schemas.microsoft.com/office/drawing/2014/main" id="{6D4A8A10-77EA-4264-990D-EC676CB7F5D0}"/>
              </a:ext>
            </a:extLst>
          </p:cNvPr>
          <p:cNvPicPr>
            <a:picLocks noGrp="1" noChangeAspect="1"/>
          </p:cNvPicPr>
          <p:nvPr>
            <p:ph type="pic" sz="quarter" idx="10"/>
          </p:nvPr>
        </p:nvPicPr>
        <p:blipFill>
          <a:blip r:embed="rId3"/>
          <a:srcRect l="23966" r="23966"/>
          <a:stretch>
            <a:fillRect/>
          </a:stretch>
        </p:blipFill>
        <p:spPr>
          <a:xfrm>
            <a:off x="6836125" y="170547"/>
            <a:ext cx="5355875" cy="5813068"/>
          </a:xfrm>
          <a:prstGeom prst="rect">
            <a:avLst/>
          </a:prstGeom>
          <a:ln>
            <a:noFill/>
          </a:ln>
          <a:effectLst>
            <a:softEdge rad="112500"/>
          </a:effectLst>
        </p:spPr>
      </p:pic>
    </p:spTree>
    <p:extLst>
      <p:ext uri="{BB962C8B-B14F-4D97-AF65-F5344CB8AC3E}">
        <p14:creationId xmlns:p14="http://schemas.microsoft.com/office/powerpoint/2010/main" val="320712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15903"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198778" y="4081467"/>
            <a:ext cx="7116418" cy="2005011"/>
          </a:xfrm>
        </p:spPr>
        <p:txBody>
          <a:bodyPr/>
          <a:lstStyle/>
          <a:p>
            <a:r>
              <a:rPr lang="en-US" sz="3600" dirty="0">
                <a:solidFill>
                  <a:schemeClr val="bg1"/>
                </a:solidFill>
              </a:rPr>
              <a:t>Photographing the Fight for Human Rights: Images by </a:t>
            </a:r>
            <a:r>
              <a:rPr lang="en-US" sz="3600" b="1" i="1" dirty="0">
                <a:solidFill>
                  <a:schemeClr val="bg1"/>
                </a:solidFill>
              </a:rPr>
              <a:t>Griffith J. Davis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pic>
        <p:nvPicPr>
          <p:cNvPr id="21" name="Picture 20">
            <a:extLst>
              <a:ext uri="{FF2B5EF4-FFF2-40B4-BE49-F238E27FC236}">
                <a16:creationId xmlns:a16="http://schemas.microsoft.com/office/drawing/2014/main" id="{B4492CD9-93A9-437D-AEFA-95B1AE53A752}"/>
              </a:ext>
            </a:extLst>
          </p:cNvPr>
          <p:cNvPicPr>
            <a:picLocks noChangeAspect="1"/>
          </p:cNvPicPr>
          <p:nvPr/>
        </p:nvPicPr>
        <p:blipFill rotWithShape="1">
          <a:blip r:embed="rId3"/>
          <a:srcRect r="29362"/>
          <a:stretch/>
        </p:blipFill>
        <p:spPr>
          <a:xfrm>
            <a:off x="1152935" y="0"/>
            <a:ext cx="5208104" cy="3808320"/>
          </a:xfrm>
          <a:prstGeom prst="rect">
            <a:avLst/>
          </a:prstGeom>
          <a:ln>
            <a:noFill/>
          </a:ln>
          <a:effectLst>
            <a:softEdge rad="112500"/>
          </a:effectLst>
        </p:spPr>
      </p:pic>
      <p:pic>
        <p:nvPicPr>
          <p:cNvPr id="23" name="Picture 22">
            <a:extLst>
              <a:ext uri="{FF2B5EF4-FFF2-40B4-BE49-F238E27FC236}">
                <a16:creationId xmlns:a16="http://schemas.microsoft.com/office/drawing/2014/main" id="{624F11D2-21CF-4D0A-A62A-5486E72BDBEB}"/>
              </a:ext>
            </a:extLst>
          </p:cNvPr>
          <p:cNvPicPr>
            <a:picLocks noChangeAspect="1"/>
          </p:cNvPicPr>
          <p:nvPr/>
        </p:nvPicPr>
        <p:blipFill>
          <a:blip r:embed="rId4"/>
          <a:stretch>
            <a:fillRect/>
          </a:stretch>
        </p:blipFill>
        <p:spPr>
          <a:xfrm>
            <a:off x="7708475" y="64275"/>
            <a:ext cx="4401362" cy="5887535"/>
          </a:xfrm>
          <a:prstGeom prst="rect">
            <a:avLst/>
          </a:prstGeom>
          <a:ln>
            <a:noFill/>
          </a:ln>
          <a:effectLst>
            <a:softEdge rad="112500"/>
          </a:effectLst>
        </p:spPr>
      </p:pic>
    </p:spTree>
    <p:extLst>
      <p:ext uri="{BB962C8B-B14F-4D97-AF65-F5344CB8AC3E}">
        <p14:creationId xmlns:p14="http://schemas.microsoft.com/office/powerpoint/2010/main" val="202202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49519E-E235-4899-BE25-CBFFB8A8E293}"/>
              </a:ext>
            </a:extLst>
          </p:cNvPr>
          <p:cNvPicPr>
            <a:picLocks noGrp="1" noChangeAspect="1"/>
          </p:cNvPicPr>
          <p:nvPr>
            <p:ph type="pic" sz="quarter" idx="13"/>
          </p:nvPr>
        </p:nvPicPr>
        <p:blipFill rotWithShape="1">
          <a:blip r:embed="rId3"/>
          <a:srcRect r="2" b="18283"/>
          <a:stretch/>
        </p:blipFill>
        <p:spPr>
          <a:xfrm>
            <a:off x="6329238" y="250451"/>
            <a:ext cx="5743492" cy="6289482"/>
          </a:xfrm>
          <a:prstGeom prst="rect">
            <a:avLst/>
          </a:prstGeom>
          <a:noFill/>
        </p:spPr>
      </p:pic>
      <p:sp>
        <p:nvSpPr>
          <p:cNvPr id="12" name="Text Placeholder 3">
            <a:extLst>
              <a:ext uri="{FF2B5EF4-FFF2-40B4-BE49-F238E27FC236}">
                <a16:creationId xmlns:a16="http://schemas.microsoft.com/office/drawing/2014/main" id="{6B1B1E9F-55E6-49C2-AE5A-4E74BD261B47}"/>
              </a:ext>
            </a:extLst>
          </p:cNvPr>
          <p:cNvSpPr>
            <a:spLocks noGrp="1"/>
          </p:cNvSpPr>
          <p:nvPr>
            <p:ph type="body" sz="quarter" idx="11"/>
          </p:nvPr>
        </p:nvSpPr>
        <p:spPr>
          <a:xfrm>
            <a:off x="119269" y="834887"/>
            <a:ext cx="6082747" cy="6122504"/>
          </a:xfrm>
        </p:spPr>
        <p:txBody>
          <a:bodyPr/>
          <a:lstStyle/>
          <a:p>
            <a:pPr marL="342900" indent="-342900">
              <a:buFont typeface="Arial" panose="020B0604020202020204" pitchFamily="34" charset="0"/>
              <a:buChar char="•"/>
            </a:pPr>
            <a:r>
              <a:rPr lang="en-US" sz="2500" dirty="0"/>
              <a:t>Born in 1923; parents were college educated</a:t>
            </a:r>
          </a:p>
          <a:p>
            <a:pPr marL="342900" indent="-342900">
              <a:buFont typeface="Arial" panose="020B0604020202020204" pitchFamily="34" charset="0"/>
              <a:buChar char="•"/>
            </a:pPr>
            <a:r>
              <a:rPr lang="en-US" sz="2500" dirty="0"/>
              <a:t>Graduated from Morehouse College and Columbia University</a:t>
            </a:r>
          </a:p>
          <a:p>
            <a:pPr marL="342900" indent="-342900">
              <a:buFont typeface="Arial" panose="020B0604020202020204" pitchFamily="34" charset="0"/>
              <a:buChar char="•"/>
            </a:pPr>
            <a:r>
              <a:rPr lang="en-US" sz="2500" dirty="0"/>
              <a:t>Served in the Army as a Buffalo Soldier during WWII</a:t>
            </a:r>
          </a:p>
          <a:p>
            <a:pPr marL="342900" indent="-342900">
              <a:buFont typeface="Arial" panose="020B0604020202020204" pitchFamily="34" charset="0"/>
              <a:buChar char="•"/>
            </a:pPr>
            <a:r>
              <a:rPr lang="en-US" sz="2500" dirty="0"/>
              <a:t>Served in the Foreign Service with U.S. Agency for International Development (USAID) in Liberia</a:t>
            </a:r>
          </a:p>
          <a:p>
            <a:pPr marL="342900" indent="-342900">
              <a:buFont typeface="Arial" panose="020B0604020202020204" pitchFamily="34" charset="0"/>
              <a:buChar char="•"/>
            </a:pPr>
            <a:r>
              <a:rPr lang="en-US" sz="2500" dirty="0"/>
              <a:t>Photojournalist (Africa and the United States)</a:t>
            </a:r>
          </a:p>
          <a:p>
            <a:pPr marL="1028700" lvl="1" indent="-342900"/>
            <a:r>
              <a:rPr lang="en-US" sz="2500" dirty="0"/>
              <a:t>Inspired by United Nations, Liberia and Ethiopia (Free Nations for Black people), and the Civil Rights Movement</a:t>
            </a:r>
          </a:p>
          <a:p>
            <a:pPr marL="342900" indent="-342900">
              <a:buFont typeface="Arial" panose="020B0604020202020204" pitchFamily="34" charset="0"/>
              <a:buChar char="•"/>
            </a:pPr>
            <a:r>
              <a:rPr lang="en-US" sz="2500" dirty="0"/>
              <a:t>Friend of Langston Hughes (Poet) and Martin Luther King, Jr. </a:t>
            </a:r>
          </a:p>
        </p:txBody>
      </p:sp>
      <p:sp>
        <p:nvSpPr>
          <p:cNvPr id="2" name="Title 1">
            <a:extLst>
              <a:ext uri="{FF2B5EF4-FFF2-40B4-BE49-F238E27FC236}">
                <a16:creationId xmlns:a16="http://schemas.microsoft.com/office/drawing/2014/main" id="{2CDF0334-8A86-4C7B-9F18-C956A7A2C02D}"/>
              </a:ext>
            </a:extLst>
          </p:cNvPr>
          <p:cNvSpPr>
            <a:spLocks noGrp="1"/>
          </p:cNvSpPr>
          <p:nvPr>
            <p:ph type="title"/>
          </p:nvPr>
        </p:nvSpPr>
        <p:spPr>
          <a:xfrm>
            <a:off x="459582" y="250451"/>
            <a:ext cx="5005614" cy="822960"/>
          </a:xfrm>
        </p:spPr>
        <p:txBody>
          <a:bodyPr wrap="square" anchor="t">
            <a:normAutofit/>
          </a:bodyPr>
          <a:lstStyle/>
          <a:p>
            <a:r>
              <a:rPr lang="en-US" sz="3200" b="1" dirty="0"/>
              <a:t>Griffith J. Davis (Bio)</a:t>
            </a:r>
          </a:p>
        </p:txBody>
      </p:sp>
    </p:spTree>
    <p:extLst>
      <p:ext uri="{BB962C8B-B14F-4D97-AF65-F5344CB8AC3E}">
        <p14:creationId xmlns:p14="http://schemas.microsoft.com/office/powerpoint/2010/main" val="3528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EBCE4C-E63B-44AB-8371-A227A05D5D8B}"/>
              </a:ext>
            </a:extLst>
          </p:cNvPr>
          <p:cNvPicPr>
            <a:picLocks noChangeAspect="1"/>
          </p:cNvPicPr>
          <p:nvPr/>
        </p:nvPicPr>
        <p:blipFill rotWithShape="1">
          <a:blip r:embed="rId3"/>
          <a:srcRect l="111" r="11925"/>
          <a:stretch/>
        </p:blipFill>
        <p:spPr>
          <a:xfrm>
            <a:off x="0" y="0"/>
            <a:ext cx="5504688" cy="6857990"/>
          </a:xfrm>
          <a:prstGeom prst="rect">
            <a:avLst/>
          </a:prstGeom>
          <a:ln>
            <a:noFill/>
          </a:ln>
          <a:effectLst>
            <a:softEdge rad="112500"/>
          </a:effectLst>
        </p:spPr>
      </p:pic>
      <p:sp>
        <p:nvSpPr>
          <p:cNvPr id="6" name="TextBox 5">
            <a:extLst>
              <a:ext uri="{FF2B5EF4-FFF2-40B4-BE49-F238E27FC236}">
                <a16:creationId xmlns:a16="http://schemas.microsoft.com/office/drawing/2014/main" id="{4934C222-5947-4189-BFEA-7E1DAD07F6F9}"/>
              </a:ext>
            </a:extLst>
          </p:cNvPr>
          <p:cNvSpPr txBox="1"/>
          <p:nvPr/>
        </p:nvSpPr>
        <p:spPr>
          <a:xfrm>
            <a:off x="5786846" y="415171"/>
            <a:ext cx="6230414" cy="6294031"/>
          </a:xfrm>
          <a:prstGeom prst="rect">
            <a:avLst/>
          </a:prstGeom>
          <a:noFill/>
        </p:spPr>
        <p:txBody>
          <a:bodyPr wrap="square" rtlCol="0">
            <a:spAutoFit/>
          </a:bodyPr>
          <a:lstStyle/>
          <a:p>
            <a:pPr marL="457200" indent="-457200">
              <a:buFont typeface="Arial" panose="020B0604020202020204" pitchFamily="34" charset="0"/>
              <a:buChar char="•"/>
            </a:pPr>
            <a:r>
              <a:rPr lang="en-US" sz="3100" dirty="0">
                <a:latin typeface="+mj-lt"/>
              </a:rPr>
              <a:t>In the 1940s and 1950s, court cases increasingly challenged states’ segregation laws in schools.</a:t>
            </a:r>
          </a:p>
          <a:p>
            <a:endParaRPr lang="en-US" sz="3100" dirty="0">
              <a:latin typeface="+mj-lt"/>
            </a:endParaRPr>
          </a:p>
          <a:p>
            <a:pPr marL="457200" indent="-457200">
              <a:buFont typeface="Arial" panose="020B0604020202020204" pitchFamily="34" charset="0"/>
              <a:buChar char="•"/>
            </a:pPr>
            <a:r>
              <a:rPr lang="en-US" sz="3100" dirty="0">
                <a:latin typeface="+mj-lt"/>
              </a:rPr>
              <a:t>Thurgood Marshall (back left), the first Black man appointed to the Supreme Court of the United States, is pictured with Ada Lois Sipuel (front) in a court case against the University of Oklahoma School of Law in a 1948 discrimination suit. </a:t>
            </a: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24D9F-4A2B-4F03-808D-6ECAC69EEA03}"/>
              </a:ext>
            </a:extLst>
          </p:cNvPr>
          <p:cNvSpPr>
            <a:spLocks noGrp="1"/>
          </p:cNvSpPr>
          <p:nvPr>
            <p:ph sz="half" idx="1"/>
          </p:nvPr>
        </p:nvSpPr>
        <p:spPr>
          <a:xfrm>
            <a:off x="68913" y="326002"/>
            <a:ext cx="6027087" cy="6009484"/>
          </a:xfrm>
        </p:spPr>
        <p:txBody>
          <a:bodyPr>
            <a:normAutofit fontScale="92500" lnSpcReduction="10000"/>
          </a:bodyPr>
          <a:lstStyle/>
          <a:p>
            <a:pPr marL="0" indent="0" algn="ctr" fontAlgn="base">
              <a:buNone/>
            </a:pPr>
            <a:r>
              <a:rPr lang="en-US" sz="2800" dirty="0">
                <a:latin typeface="+mj-lt"/>
              </a:rPr>
              <a:t>“Harlem” (1951)</a:t>
            </a:r>
          </a:p>
          <a:p>
            <a:pPr marL="0" indent="0" algn="ctr" fontAlgn="base">
              <a:buNone/>
            </a:pPr>
            <a:r>
              <a:rPr lang="en-US" sz="2800" dirty="0">
                <a:latin typeface="+mj-lt"/>
              </a:rPr>
              <a:t>By: Langston Hughes</a:t>
            </a:r>
          </a:p>
          <a:p>
            <a:pPr marL="0" indent="0" fontAlgn="base">
              <a:buNone/>
            </a:pPr>
            <a:endParaRPr lang="en-US" sz="2400" dirty="0">
              <a:latin typeface="+mj-lt"/>
            </a:endParaRPr>
          </a:p>
          <a:p>
            <a:pPr marL="0" indent="0" fontAlgn="base">
              <a:buNone/>
            </a:pPr>
            <a:r>
              <a:rPr lang="en-US" sz="3100" dirty="0">
                <a:latin typeface="+mj-lt"/>
              </a:rPr>
              <a:t>What happens to a dream deferred?</a:t>
            </a:r>
          </a:p>
          <a:p>
            <a:pPr marL="0" indent="0" fontAlgn="base">
              <a:buNone/>
            </a:pPr>
            <a:r>
              <a:rPr lang="en-US" sz="3100" dirty="0">
                <a:latin typeface="+mj-lt"/>
              </a:rPr>
              <a:t> 	Does it dry up</a:t>
            </a:r>
            <a:br>
              <a:rPr lang="en-US" sz="3100" dirty="0">
                <a:latin typeface="+mj-lt"/>
              </a:rPr>
            </a:br>
            <a:r>
              <a:rPr lang="en-US" sz="3100" dirty="0">
                <a:latin typeface="+mj-lt"/>
              </a:rPr>
              <a:t> 	like a raisin in the sun?</a:t>
            </a:r>
            <a:br>
              <a:rPr lang="en-US" sz="3100" dirty="0">
                <a:latin typeface="+mj-lt"/>
              </a:rPr>
            </a:br>
            <a:r>
              <a:rPr lang="en-US" sz="3100" dirty="0">
                <a:latin typeface="+mj-lt"/>
              </a:rPr>
              <a:t> 	Or fester like a sore—</a:t>
            </a:r>
          </a:p>
          <a:p>
            <a:pPr marL="0" indent="0" fontAlgn="base">
              <a:spcBef>
                <a:spcPts val="0"/>
              </a:spcBef>
              <a:buNone/>
            </a:pPr>
            <a:r>
              <a:rPr lang="en-US" sz="3100" dirty="0">
                <a:latin typeface="+mj-lt"/>
              </a:rPr>
              <a:t>  	And then run?</a:t>
            </a:r>
          </a:p>
          <a:p>
            <a:pPr marL="0" indent="0" fontAlgn="base">
              <a:spcBef>
                <a:spcPts val="0"/>
              </a:spcBef>
              <a:buNone/>
            </a:pPr>
            <a:r>
              <a:rPr lang="en-US" sz="3100" dirty="0">
                <a:latin typeface="+mj-lt"/>
              </a:rPr>
              <a:t>   	Does it stink like rotten meat?</a:t>
            </a:r>
            <a:br>
              <a:rPr lang="en-US" sz="3100" dirty="0">
                <a:latin typeface="+mj-lt"/>
              </a:rPr>
            </a:br>
            <a:r>
              <a:rPr lang="en-US" sz="3100" dirty="0">
                <a:latin typeface="+mj-lt"/>
              </a:rPr>
              <a:t>    	Or crust and sugar over—</a:t>
            </a:r>
          </a:p>
          <a:p>
            <a:pPr marL="0" indent="0" fontAlgn="base">
              <a:spcBef>
                <a:spcPts val="0"/>
              </a:spcBef>
              <a:buNone/>
            </a:pPr>
            <a:r>
              <a:rPr lang="en-US" sz="3100" dirty="0">
                <a:latin typeface="+mj-lt"/>
              </a:rPr>
              <a:t> 	like a syrupy sweet?</a:t>
            </a:r>
          </a:p>
          <a:p>
            <a:pPr marL="0" indent="0" fontAlgn="base">
              <a:spcBef>
                <a:spcPts val="0"/>
              </a:spcBef>
              <a:buNone/>
            </a:pPr>
            <a:r>
              <a:rPr lang="en-US" sz="3100" dirty="0">
                <a:latin typeface="+mj-lt"/>
              </a:rPr>
              <a:t>      	Maybe it just sags</a:t>
            </a:r>
            <a:br>
              <a:rPr lang="en-US" sz="3100" dirty="0">
                <a:latin typeface="+mj-lt"/>
              </a:rPr>
            </a:br>
            <a:r>
              <a:rPr lang="en-US" sz="3100" dirty="0">
                <a:latin typeface="+mj-lt"/>
              </a:rPr>
              <a:t>     	like a heavy load.</a:t>
            </a:r>
            <a:br>
              <a:rPr lang="en-US" sz="3100" dirty="0">
                <a:latin typeface="+mj-lt"/>
              </a:rPr>
            </a:br>
            <a:r>
              <a:rPr lang="en-US" sz="3100" dirty="0">
                <a:latin typeface="+mj-lt"/>
              </a:rPr>
              <a:t>      </a:t>
            </a:r>
          </a:p>
          <a:p>
            <a:pPr marL="0" indent="0" fontAlgn="base">
              <a:spcBef>
                <a:spcPts val="0"/>
              </a:spcBef>
              <a:buNone/>
            </a:pPr>
            <a:r>
              <a:rPr lang="en-US" sz="3100" i="1" dirty="0">
                <a:latin typeface="+mj-lt"/>
              </a:rPr>
              <a:t>	Or does it explode?</a:t>
            </a:r>
            <a:endParaRPr lang="en-US" sz="3100" dirty="0">
              <a:latin typeface="+mj-lt"/>
            </a:endParaRPr>
          </a:p>
          <a:p>
            <a:pPr marL="0" indent="0">
              <a:buNone/>
            </a:pPr>
            <a:endParaRPr lang="en-US" dirty="0"/>
          </a:p>
        </p:txBody>
      </p:sp>
      <p:pic>
        <p:nvPicPr>
          <p:cNvPr id="5" name="Content Placeholder 4">
            <a:extLst>
              <a:ext uri="{FF2B5EF4-FFF2-40B4-BE49-F238E27FC236}">
                <a16:creationId xmlns:a16="http://schemas.microsoft.com/office/drawing/2014/main" id="{F2D67910-FE4B-46DF-927A-1FDE219B24F8}"/>
              </a:ext>
            </a:extLst>
          </p:cNvPr>
          <p:cNvPicPr>
            <a:picLocks noGrp="1" noChangeAspect="1"/>
          </p:cNvPicPr>
          <p:nvPr>
            <p:ph sz="half" idx="2"/>
          </p:nvPr>
        </p:nvPicPr>
        <p:blipFill rotWithShape="1">
          <a:blip r:embed="rId3"/>
          <a:srcRect t="13078" r="-1" b="21571"/>
          <a:stretch/>
        </p:blipFill>
        <p:spPr>
          <a:xfrm>
            <a:off x="6096000" y="326003"/>
            <a:ext cx="6027087" cy="5800256"/>
          </a:xfrm>
          <a:prstGeom prst="rect">
            <a:avLst/>
          </a:prstGeom>
          <a:ln>
            <a:noFill/>
          </a:ln>
          <a:effectLst>
            <a:softEdge rad="112500"/>
          </a:effectLst>
        </p:spPr>
      </p:pic>
    </p:spTree>
    <p:extLst>
      <p:ext uri="{BB962C8B-B14F-4D97-AF65-F5344CB8AC3E}">
        <p14:creationId xmlns:p14="http://schemas.microsoft.com/office/powerpoint/2010/main" val="365090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B6579CBE-8A7F-4CB5-86E0-5B7C3D2293B1}"/>
              </a:ext>
            </a:extLst>
          </p:cNvPr>
          <p:cNvSpPr>
            <a:spLocks noGrp="1"/>
          </p:cNvSpPr>
          <p:nvPr>
            <p:ph type="body" sz="half" idx="2"/>
          </p:nvPr>
        </p:nvSpPr>
        <p:spPr>
          <a:xfrm>
            <a:off x="195943" y="365761"/>
            <a:ext cx="4872446" cy="5956662"/>
          </a:xfrm>
        </p:spPr>
        <p:txBody>
          <a:bodyPr>
            <a:noAutofit/>
          </a:bodyPr>
          <a:lstStyle/>
          <a:p>
            <a:pPr marL="285750" indent="-285750">
              <a:buFont typeface="Arial" panose="020B0604020202020204" pitchFamily="34" charset="0"/>
              <a:buChar char="•"/>
            </a:pPr>
            <a:r>
              <a:rPr lang="en-US" sz="2800" dirty="0">
                <a:latin typeface="+mj-lt"/>
              </a:rPr>
              <a:t>Martin Luther King Jr. used social and economic means to fight racist policies, laws, and practices (e.g. Montgomery bus boycott)</a:t>
            </a:r>
          </a:p>
          <a:p>
            <a:pPr marL="285750" indent="-285750">
              <a:buFont typeface="Arial" panose="020B0604020202020204" pitchFamily="34" charset="0"/>
              <a:buChar char="•"/>
            </a:pPr>
            <a:r>
              <a:rPr lang="en-US" sz="2800" dirty="0">
                <a:latin typeface="+mj-lt"/>
              </a:rPr>
              <a:t>In March 1957, Vice President Richard Nixon met Martin Luther King Jr. for the first time in Ghana. </a:t>
            </a:r>
          </a:p>
          <a:p>
            <a:pPr marL="285750" indent="-285750">
              <a:buFont typeface="Arial" panose="020B0604020202020204" pitchFamily="34" charset="0"/>
              <a:buChar char="•"/>
            </a:pPr>
            <a:r>
              <a:rPr lang="en-US" sz="2800" dirty="0">
                <a:latin typeface="+mj-lt"/>
              </a:rPr>
              <a:t>This meeting was not acceptable in the United States at the time; consequently, the photo could not be published in the US.</a:t>
            </a:r>
          </a:p>
        </p:txBody>
      </p:sp>
      <p:pic>
        <p:nvPicPr>
          <p:cNvPr id="8" name="Content Placeholder 7">
            <a:extLst>
              <a:ext uri="{FF2B5EF4-FFF2-40B4-BE49-F238E27FC236}">
                <a16:creationId xmlns:a16="http://schemas.microsoft.com/office/drawing/2014/main" id="{63542B01-5FF1-4344-877C-25D770B9AD2B}"/>
              </a:ext>
            </a:extLst>
          </p:cNvPr>
          <p:cNvPicPr>
            <a:picLocks noGrp="1" noChangeAspect="1"/>
          </p:cNvPicPr>
          <p:nvPr>
            <p:ph type="pic" idx="1"/>
          </p:nvPr>
        </p:nvPicPr>
        <p:blipFill rotWithShape="1">
          <a:blip r:embed="rId3"/>
          <a:stretch/>
        </p:blipFill>
        <p:spPr>
          <a:xfrm>
            <a:off x="5222377" y="365761"/>
            <a:ext cx="6773680" cy="5537483"/>
          </a:xfrm>
          <a:prstGeom prst="rect">
            <a:avLst/>
          </a:prstGeom>
          <a:noFill/>
        </p:spPr>
      </p:pic>
    </p:spTree>
    <p:extLst>
      <p:ext uri="{BB962C8B-B14F-4D97-AF65-F5344CB8AC3E}">
        <p14:creationId xmlns:p14="http://schemas.microsoft.com/office/powerpoint/2010/main" val="29404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2.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75C36-314A-42CB-9114-6E0CE4AB273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8327</TotalTime>
  <Words>2367</Words>
  <Application>Microsoft Office PowerPoint</Application>
  <PresentationFormat>Widescreen</PresentationFormat>
  <Paragraphs>149</Paragraphs>
  <Slides>11</Slides>
  <Notes>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Corbel</vt:lpstr>
      <vt:lpstr>Office Theme</vt:lpstr>
      <vt:lpstr>Civil Rights Activists:</vt:lpstr>
      <vt:lpstr>Learning Objectives</vt:lpstr>
      <vt:lpstr>PowerPoint Presentation</vt:lpstr>
      <vt:lpstr>14th Amendment of the U.S. Constitution</vt:lpstr>
      <vt:lpstr>Photographing the Fight for Human Rights: Images by Griffith J. Davis</vt:lpstr>
      <vt:lpstr>Griffith J. Davis (Bio)</vt:lpstr>
      <vt:lpstr>PowerPoint Presentation</vt:lpstr>
      <vt:lpstr>PowerPoint Presentation</vt:lpstr>
      <vt:lpstr>PowerPoint Presentation</vt:lpstr>
      <vt:lpstr>PowerPoint Presentation</vt:lpstr>
      <vt:lpstr>“Glory” by John Legend and Common (Dec 2014)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Civil Rights Movement:</dc:title>
  <dc:creator>Cristi Viera</dc:creator>
  <cp:lastModifiedBy>Cruz, Barbara</cp:lastModifiedBy>
  <cp:revision>30</cp:revision>
  <dcterms:created xsi:type="dcterms:W3CDTF">2020-12-17T00:37:35Z</dcterms:created>
  <dcterms:modified xsi:type="dcterms:W3CDTF">2021-01-25T10:51:42Z</dcterms:modified>
</cp:coreProperties>
</file>