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362" r:id="rId4"/>
    <p:sldId id="260" r:id="rId5"/>
    <p:sldId id="274" r:id="rId6"/>
    <p:sldId id="262" r:id="rId7"/>
    <p:sldId id="263" r:id="rId8"/>
    <p:sldId id="264" r:id="rId9"/>
    <p:sldId id="265" r:id="rId10"/>
    <p:sldId id="266" r:id="rId11"/>
    <p:sldId id="267" r:id="rId12"/>
    <p:sldId id="268" r:id="rId13"/>
    <p:sldId id="270" r:id="rId14"/>
    <p:sldId id="363" r:id="rId15"/>
    <p:sldId id="364" r:id="rId16"/>
    <p:sldId id="258" r:id="rId17"/>
    <p:sldId id="259" r:id="rId18"/>
    <p:sldId id="271" r:id="rId19"/>
    <p:sldId id="272" r:id="rId20"/>
    <p:sldId id="273" r:id="rId21"/>
  </p:sldIdLst>
  <p:sldSz cx="9144000" cy="5143500" type="screen16x9"/>
  <p:notesSz cx="6858000" cy="9144000"/>
  <p:embeddedFontLst>
    <p:embeddedFont>
      <p:font typeface="Montserrat" panose="020B0604020202020204" charset="0"/>
      <p:regular r:id="rId23"/>
      <p:bold r:id="rId24"/>
      <p:italic r:id="rId25"/>
      <p:boldItalic r:id="rId26"/>
    </p:embeddedFont>
    <p:embeddedFont>
      <p:font typeface="Oswald" panose="020B0604020202020204" charset="0"/>
      <p:regular r:id="rId27"/>
      <p:bold r:id="rId28"/>
    </p:embeddedFont>
    <p:embeddedFont>
      <p:font typeface="Playfair Display" panose="020B0604020202020204" charset="0"/>
      <p:regular r:id="rId29"/>
      <p:bold r:id="rId30"/>
      <p:italic r:id="rId31"/>
      <p:boldItalic r:id="rId32"/>
    </p:embeddedFont>
    <p:embeddedFont>
      <p:font typeface="Roboto" panose="020B060402020202020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67" autoAdjust="0"/>
  </p:normalViewPr>
  <p:slideViewPr>
    <p:cSldViewPr snapToGrid="0">
      <p:cViewPr varScale="1">
        <p:scale>
          <a:sx n="74" d="100"/>
          <a:sy n="74" d="100"/>
        </p:scale>
        <p:origin x="106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searchgate.net/figure/Percent-of-adults-aged-18-and-over-in-Brooklyn-who-spoke-Yiddish-at-home-in-2000-by_fig1_24814823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ribbble.com/shots/3315442-Crown-Heights-Badg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raphicsfactory.com/Clip-Art/People/Artists/Art14-156"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lipartart.com/categories/cel-phone-camera-clipart.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c6f9721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c6f9721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a36a8d029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a36a8d029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1" u="none" strike="noStrike" cap="none" dirty="0" err="1">
                <a:solidFill>
                  <a:srgbClr val="000000"/>
                </a:solidFill>
                <a:effectLst/>
                <a:latin typeface="Arial"/>
                <a:ea typeface="Arial"/>
                <a:cs typeface="Arial"/>
                <a:sym typeface="Arial"/>
              </a:rPr>
              <a:t>Rebbe’s</a:t>
            </a:r>
            <a:r>
              <a:rPr lang="en-US" sz="1100" b="0" i="1" u="none" strike="noStrike" cap="none" dirty="0">
                <a:solidFill>
                  <a:srgbClr val="000000"/>
                </a:solidFill>
                <a:effectLst/>
                <a:latin typeface="Arial"/>
                <a:ea typeface="Arial"/>
                <a:cs typeface="Arial"/>
                <a:sym typeface="Arial"/>
              </a:rPr>
              <a:t> Grave</a:t>
            </a:r>
            <a:r>
              <a:rPr lang="en-US" sz="1100" b="0" i="0" u="none" strike="noStrike" cap="none" dirty="0">
                <a:solidFill>
                  <a:srgbClr val="000000"/>
                </a:solidFill>
                <a:effectLst/>
                <a:latin typeface="Arial"/>
                <a:ea typeface="Arial"/>
                <a:cs typeface="Arial"/>
                <a:sym typeface="Arial"/>
              </a:rPr>
              <a:t>, 2019</a:t>
            </a:r>
            <a:br>
              <a:rPr lang="en-US" dirty="0"/>
            </a:br>
            <a:endParaRPr lang="e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a36a8d029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a36a8d029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dirty="0"/>
              <a:t>Two Mothers, </a:t>
            </a:r>
            <a:r>
              <a:rPr lang="en-US" i="0" dirty="0"/>
              <a:t>2019</a:t>
            </a:r>
          </a:p>
          <a:p>
            <a:pPr marL="0" lvl="0" indent="0" algn="l" rtl="0">
              <a:spcBef>
                <a:spcPts val="0"/>
              </a:spcBef>
              <a:spcAft>
                <a:spcPts val="0"/>
              </a:spcAft>
              <a:buNone/>
            </a:pPr>
            <a:endParaRPr lang="en" i="1" dirty="0"/>
          </a:p>
          <a:p>
            <a:pPr marL="0" lvl="0" indent="0" algn="l" rtl="0">
              <a:spcBef>
                <a:spcPts val="0"/>
              </a:spcBef>
              <a:spcAft>
                <a:spcPts val="0"/>
              </a:spcAft>
              <a:buNone/>
            </a:pPr>
            <a:endParaRPr lang="e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642ba01d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8642ba01d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 sure to point out that, like the images showed, there are differences between Hasidic Jewish groups. </a:t>
            </a:r>
            <a:endParaRPr/>
          </a:p>
          <a:p>
            <a:pPr marL="0" lvl="0" indent="0" algn="l" rtl="0">
              <a:spcBef>
                <a:spcPts val="0"/>
              </a:spcBef>
              <a:spcAft>
                <a:spcPts val="0"/>
              </a:spcAft>
              <a:buNone/>
            </a:pPr>
            <a:endParaRPr/>
          </a:p>
          <a:p>
            <a:pPr marL="0" lvl="0" indent="0" algn="l" rtl="0">
              <a:spcBef>
                <a:spcPts val="0"/>
              </a:spcBef>
              <a:spcAft>
                <a:spcPts val="0"/>
              </a:spcAft>
              <a:buNone/>
            </a:pPr>
            <a:r>
              <a:rPr lang="en"/>
              <a:t>Map from: </a:t>
            </a:r>
            <a:r>
              <a:rPr lang="en" u="sng">
                <a:solidFill>
                  <a:schemeClr val="hlink"/>
                </a:solidFill>
                <a:hlinkClick r:id="rId3"/>
              </a:rPr>
              <a:t>https://www.researchgate.net/figure/Percent-of-adults-aged-18-and-over-in-Brooklyn-who-spoke-Yiddish-at-home-in-2000-by_fig1_248148237</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642ba01d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642ba01d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r>
              <a:rPr lang="en">
                <a:solidFill>
                  <a:schemeClr val="dk2"/>
                </a:solidFill>
                <a:highlight>
                  <a:srgbClr val="FFFFFF"/>
                </a:highlight>
                <a:latin typeface="Playfair Display"/>
                <a:ea typeface="Playfair Display"/>
                <a:cs typeface="Playfair Display"/>
                <a:sym typeface="Playfair Display"/>
              </a:rPr>
              <a:t>Words</a:t>
            </a:r>
            <a:endParaRPr>
              <a:solidFill>
                <a:schemeClr val="dk2"/>
              </a:solidFill>
              <a:highlight>
                <a:srgbClr val="FFFFFF"/>
              </a:highlight>
              <a:latin typeface="Playfair Display"/>
              <a:ea typeface="Playfair Display"/>
              <a:cs typeface="Playfair Display"/>
              <a:sym typeface="Playfair Display"/>
            </a:endParaRPr>
          </a:p>
          <a:p>
            <a:pPr marL="0" lvl="0" indent="0" algn="l" rtl="0">
              <a:lnSpc>
                <a:spcPct val="138000"/>
              </a:lnSpc>
              <a:spcBef>
                <a:spcPts val="1600"/>
              </a:spcBef>
              <a:spcAft>
                <a:spcPts val="1600"/>
              </a:spcAft>
              <a:buClr>
                <a:schemeClr val="dk2"/>
              </a:buClr>
              <a:buSzPts val="1100"/>
              <a:buFont typeface="Arial"/>
              <a:buNone/>
            </a:pPr>
            <a:r>
              <a:rPr lang="en">
                <a:solidFill>
                  <a:schemeClr val="dk2"/>
                </a:solidFill>
                <a:highlight>
                  <a:srgbClr val="FFFFFF"/>
                </a:highlight>
                <a:latin typeface="Playfair Display"/>
                <a:ea typeface="Playfair Display"/>
                <a:cs typeface="Playfair Display"/>
                <a:sym typeface="Playfair Display"/>
              </a:rPr>
              <a:t>Judaism, Hebrew, Synagog, Mitzva, Torah, Talamund, yeshiva, kosher, monotheistic</a:t>
            </a:r>
            <a:endParaRPr>
              <a:solidFill>
                <a:schemeClr val="dk2"/>
              </a:solidFill>
              <a:highlight>
                <a:srgbClr val="FFFFFF"/>
              </a:highlight>
              <a:latin typeface="Playfair Display"/>
              <a:ea typeface="Playfair Display"/>
              <a:cs typeface="Playfair Display"/>
              <a:sym typeface="Playfair Display"/>
            </a:endParaRPr>
          </a:p>
        </p:txBody>
      </p:sp>
    </p:spTree>
    <p:extLst>
      <p:ext uri="{BB962C8B-B14F-4D97-AF65-F5344CB8AC3E}">
        <p14:creationId xmlns:p14="http://schemas.microsoft.com/office/powerpoint/2010/main" val="3216173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642ba01d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642ba01d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students finish, as for volunteers to share what they think they will learn about. </a:t>
            </a:r>
            <a:endParaRPr/>
          </a:p>
          <a:p>
            <a:pPr marL="0" lvl="0" indent="0" algn="l" rtl="0">
              <a:spcBef>
                <a:spcPts val="0"/>
              </a:spcBef>
              <a:spcAft>
                <a:spcPts val="0"/>
              </a:spcAft>
              <a:buNone/>
            </a:pPr>
            <a:endParaRPr/>
          </a:p>
          <a:p>
            <a:pPr marL="0" lvl="0" indent="0" algn="l" rtl="0">
              <a:spcBef>
                <a:spcPts val="0"/>
              </a:spcBef>
              <a:spcAft>
                <a:spcPts val="0"/>
              </a:spcAft>
              <a:buNone/>
            </a:pPr>
            <a:r>
              <a:rPr lang="en"/>
              <a:t>Handout worksheet after students have shared. </a:t>
            </a:r>
            <a:endParaRPr/>
          </a:p>
        </p:txBody>
      </p:sp>
    </p:spTree>
    <p:extLst>
      <p:ext uri="{BB962C8B-B14F-4D97-AF65-F5344CB8AC3E}">
        <p14:creationId xmlns:p14="http://schemas.microsoft.com/office/powerpoint/2010/main" val="125706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642ba01d3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642ba01d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Video is 2:42 min.</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Have students watch the brief video about Crown Heights hosted by Rabbi Yoni Katz. Rabbi Katz hosts walking tours in the Chabad-Lubavitch community, an orthodox Jewish Hasidic movement with origins in Russia. While they view, have students make a note of any vocabulary words they hear or see in the video, as well as any new or unknown words. As students make note of new words, allow them time to look up their definition after viewing the video, and add to Word Wall.</a:t>
            </a:r>
          </a:p>
          <a:p>
            <a:pPr marL="0" lvl="0" indent="0" algn="l" rtl="0">
              <a:spcBef>
                <a:spcPts val="0"/>
              </a:spcBef>
              <a:spcAft>
                <a:spcPts val="0"/>
              </a:spcAft>
              <a:buNone/>
            </a:pPr>
            <a:endParaRPr lang="en-US" dirty="0"/>
          </a:p>
          <a:p>
            <a:pPr marL="0" lvl="0" indent="0" algn="l" rtl="0">
              <a:spcBef>
                <a:spcPts val="0"/>
              </a:spcBef>
              <a:spcAft>
                <a:spcPts val="0"/>
              </a:spcAft>
              <a:buNone/>
            </a:pPr>
            <a:r>
              <a:rPr lang="en" dirty="0"/>
              <a:t>Image source: </a:t>
            </a:r>
            <a:r>
              <a:rPr lang="en-US" dirty="0">
                <a:hlinkClick r:id="rId3"/>
              </a:rPr>
              <a:t>https://dribbble.com/shots/3315442-Crown-Heights-Badge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642ba01d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642ba01d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8642ba01d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8642ba01d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sources:</a:t>
            </a:r>
          </a:p>
          <a:p>
            <a:pPr marL="0" lvl="0" indent="0" algn="l" rtl="0">
              <a:spcBef>
                <a:spcPts val="0"/>
              </a:spcBef>
              <a:spcAft>
                <a:spcPts val="0"/>
              </a:spcAft>
              <a:buNone/>
            </a:pPr>
            <a:r>
              <a:rPr lang="en-US" dirty="0">
                <a:hlinkClick r:id="rId3"/>
              </a:rPr>
              <a:t>https://www.graphicsfactory.com/Clip-Art/People/Artists/Art14-156</a:t>
            </a:r>
            <a:endParaRPr lang="en-US" dirty="0"/>
          </a:p>
          <a:p>
            <a:pPr marL="0" lvl="0" indent="0" algn="l" rtl="0">
              <a:spcBef>
                <a:spcPts val="0"/>
              </a:spcBef>
              <a:spcAft>
                <a:spcPts val="0"/>
              </a:spcAft>
              <a:buNone/>
            </a:pPr>
            <a:r>
              <a:rPr lang="en-US" dirty="0">
                <a:hlinkClick r:id="rId4"/>
              </a:rPr>
              <a:t>https://clipartart.com/categories/cel-phone-camera-clipart.html</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8642ba01d3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8642ba01d3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Display this slide as students come into the room. Tell them they need to get a piece of paper and answer the questions. </a:t>
            </a:r>
            <a:endParaRPr/>
          </a:p>
          <a:p>
            <a:pPr marL="0" lvl="0" indent="0" algn="l" rtl="0">
              <a:spcBef>
                <a:spcPts val="0"/>
              </a:spcBef>
              <a:spcAft>
                <a:spcPts val="0"/>
              </a:spcAft>
              <a:buNone/>
            </a:pPr>
            <a:r>
              <a:rPr lang="en"/>
              <a:t>Allow students 5 minutes after the bell rings to answer the questions then 3 minutes to share with their group. </a:t>
            </a:r>
            <a:endParaRPr/>
          </a:p>
          <a:p>
            <a:pPr marL="0" lvl="0" indent="0" algn="l" rtl="0">
              <a:spcBef>
                <a:spcPts val="0"/>
              </a:spcBef>
              <a:spcAft>
                <a:spcPts val="0"/>
              </a:spcAft>
              <a:buNone/>
            </a:pPr>
            <a:r>
              <a:rPr lang="en"/>
              <a:t>Ask for volunteers to share their answers with the class. The teacher should write their definitions on the board. </a:t>
            </a:r>
            <a:endParaRPr/>
          </a:p>
          <a:p>
            <a:pPr marL="0" lvl="0" indent="0" algn="l" rtl="0">
              <a:spcBef>
                <a:spcPts val="0"/>
              </a:spcBef>
              <a:spcAft>
                <a:spcPts val="0"/>
              </a:spcAft>
              <a:buNone/>
            </a:pPr>
            <a:r>
              <a:rPr lang="en"/>
              <a:t>Finally, the teacher should share an example from their life and give proper definitions if students are struggling.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C2B8F00-8A14-4850-9178-D4DC92879B1E}" type="slidenum">
              <a:rPr lang="en-US" altLang="en-US" smtClean="0">
                <a:latin typeface="Times New Roman" panose="02020603050405020304" pitchFamily="18" charset="0"/>
              </a:rPr>
              <a:pPr/>
              <a:t>3</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381000" y="685800"/>
            <a:ext cx="6096000" cy="3429000"/>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39700" indent="0">
              <a:buNone/>
            </a:pPr>
            <a:r>
              <a:rPr lang="en-US" altLang="en-US" dirty="0"/>
              <a:t>Tell students the Indian fable, “The Blind Men and the Elephant”</a:t>
            </a:r>
          </a:p>
          <a:p>
            <a:endParaRPr lang="en-US" altLang="en-US" dirty="0"/>
          </a:p>
          <a:p>
            <a:pPr marL="139700" indent="0">
              <a:buNone/>
            </a:pPr>
            <a:r>
              <a:rPr lang="en-US" altLang="en-US" dirty="0"/>
              <a:t>Six blind men came upon an elephant.  They proceeded to describe it based upon the part that they were touching.</a:t>
            </a:r>
          </a:p>
          <a:p>
            <a:r>
              <a:rPr lang="en-US" altLang="en-US" dirty="0"/>
              <a:t>trunk = snake</a:t>
            </a:r>
          </a:p>
          <a:p>
            <a:r>
              <a:rPr lang="en-US" altLang="en-US" dirty="0"/>
              <a:t>side = wall</a:t>
            </a:r>
          </a:p>
          <a:p>
            <a:r>
              <a:rPr lang="en-US" altLang="en-US" dirty="0"/>
              <a:t>tail = tickly brush</a:t>
            </a:r>
          </a:p>
          <a:p>
            <a:r>
              <a:rPr lang="en-US" altLang="en-US" dirty="0"/>
              <a:t>ears = smooth carpet</a:t>
            </a:r>
          </a:p>
          <a:p>
            <a:r>
              <a:rPr lang="en-US" altLang="en-US" dirty="0"/>
              <a:t>tusks = hard as nails</a:t>
            </a:r>
          </a:p>
          <a:p>
            <a:r>
              <a:rPr lang="en-US" altLang="en-US" dirty="0"/>
              <a:t>legs = strong tree</a:t>
            </a:r>
          </a:p>
          <a:p>
            <a:pPr marL="139700" indent="0">
              <a:buNone/>
            </a:pPr>
            <a:r>
              <a:rPr lang="en-US" altLang="en-US" dirty="0"/>
              <a:t>All of them were right in some small way --- they were all “seeing” the elephant from their perspective.  But they were also all missing critical pieces of information.</a:t>
            </a:r>
          </a:p>
          <a:p>
            <a:pPr marL="139700" indent="0">
              <a:buNone/>
            </a:pPr>
            <a:r>
              <a:rPr lang="en-US" altLang="en-US" dirty="0"/>
              <a:t>That’s what our “lens” do --- provide us with a way of seeing the world through our own filters, our own experiences. </a:t>
            </a:r>
          </a:p>
        </p:txBody>
      </p:sp>
    </p:spTree>
    <p:extLst>
      <p:ext uri="{BB962C8B-B14F-4D97-AF65-F5344CB8AC3E}">
        <p14:creationId xmlns:p14="http://schemas.microsoft.com/office/powerpoint/2010/main" val="170767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642ba01d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642ba01d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Examples of how one’s “lens” can impact our perceptions:</a:t>
            </a:r>
          </a:p>
          <a:p>
            <a:pPr marL="0" lvl="0" indent="0" algn="l" rtl="0">
              <a:spcBef>
                <a:spcPts val="0"/>
              </a:spcBef>
              <a:spcAft>
                <a:spcPts val="0"/>
              </a:spcAft>
              <a:buNone/>
            </a:pPr>
            <a:r>
              <a:rPr lang="en-US" dirty="0"/>
              <a:t>whether </a:t>
            </a:r>
            <a:r>
              <a:rPr lang="en-US" sz="1100" b="0" i="0" u="none" strike="noStrike" cap="none" dirty="0">
                <a:solidFill>
                  <a:srgbClr val="000000"/>
                </a:solidFill>
                <a:effectLst/>
                <a:latin typeface="Arial"/>
                <a:ea typeface="Arial"/>
                <a:cs typeface="Arial"/>
                <a:sym typeface="Arial"/>
              </a:rPr>
              <a:t>one grew up with siblings or not; visited other countries; can speak multiple languages; have an extended family or a nuclear one.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642ba01d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642ba01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1" u="none" strike="noStrike" cap="none" dirty="0">
                <a:solidFill>
                  <a:srgbClr val="000000"/>
                </a:solidFill>
                <a:effectLst/>
                <a:latin typeface="Arial"/>
                <a:ea typeface="Arial"/>
                <a:cs typeface="Arial"/>
                <a:sym typeface="Arial"/>
              </a:rPr>
              <a:t>Boy on BQE Overpass</a:t>
            </a:r>
            <a:r>
              <a:rPr lang="en-US" sz="1100" b="0" i="0" u="none" strike="noStrike" cap="none" dirty="0">
                <a:solidFill>
                  <a:srgbClr val="000000"/>
                </a:solidFill>
                <a:effectLst/>
                <a:latin typeface="Arial"/>
                <a:ea typeface="Arial"/>
                <a:cs typeface="Arial"/>
                <a:sym typeface="Arial"/>
              </a:rPr>
              <a:t>, 2016</a:t>
            </a:r>
            <a:endParaRPr lang="en" dirty="0"/>
          </a:p>
          <a:p>
            <a:pPr marL="0" lvl="0" indent="0" algn="l" rtl="0">
              <a:spcBef>
                <a:spcPts val="0"/>
              </a:spcBef>
              <a:spcAft>
                <a:spcPts val="0"/>
              </a:spcAft>
              <a:buNone/>
            </a:pPr>
            <a:r>
              <a:rPr lang="en" dirty="0"/>
              <a:t>This photog</a:t>
            </a:r>
            <a:r>
              <a:rPr lang="en-US" dirty="0" err="1"/>
              <a:t>raph</a:t>
            </a:r>
            <a:r>
              <a:rPr lang="en-US" dirty="0"/>
              <a:t> was taken by Guy Greenberg in his study of Hasidic Jews in New York City. How has the artist juxtaposed modernity and tradition?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a36a8d02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a36a8d02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Explain that this scen</a:t>
            </a:r>
            <a:r>
              <a:rPr lang="en-US" dirty="0"/>
              <a:t>e is taking place in a yeshiva (school).</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a36a8d029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a36a8d02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Guy Greenberg, </a:t>
            </a:r>
            <a:r>
              <a:rPr lang="en-US" sz="1100" b="0" i="1" u="none" strike="noStrike" cap="none" dirty="0">
                <a:solidFill>
                  <a:srgbClr val="000000"/>
                </a:solidFill>
                <a:effectLst/>
                <a:latin typeface="Arial"/>
                <a:ea typeface="Arial"/>
                <a:cs typeface="Arial"/>
                <a:sym typeface="Arial"/>
              </a:rPr>
              <a:t>Tailor,</a:t>
            </a:r>
            <a:r>
              <a:rPr lang="en-US" sz="1100" b="0" i="0" u="none" strike="noStrike" cap="none" dirty="0">
                <a:solidFill>
                  <a:srgbClr val="000000"/>
                </a:solidFill>
                <a:effectLst/>
                <a:latin typeface="Arial"/>
                <a:ea typeface="Arial"/>
                <a:cs typeface="Arial"/>
                <a:sym typeface="Arial"/>
              </a:rPr>
              <a:t> 2016.</a:t>
            </a:r>
            <a:endParaRPr sz="1200" i="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a36a8d029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a36a8d029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a:solidFill>
                  <a:srgbClr val="000000"/>
                </a:solidFill>
                <a:effectLst/>
                <a:latin typeface="Arial"/>
                <a:ea typeface="Arial"/>
                <a:cs typeface="Arial"/>
                <a:sym typeface="Arial"/>
              </a:rPr>
              <a:t>Guy Greenberg, </a:t>
            </a:r>
            <a:r>
              <a:rPr lang="en-US" sz="1100" b="0" i="1" u="none" strike="noStrike" cap="none" dirty="0">
                <a:solidFill>
                  <a:srgbClr val="000000"/>
                </a:solidFill>
                <a:effectLst/>
                <a:latin typeface="Arial"/>
                <a:ea typeface="Arial"/>
                <a:cs typeface="Arial"/>
                <a:sym typeface="Arial"/>
              </a:rPr>
              <a:t>Boys in Shul</a:t>
            </a:r>
            <a:r>
              <a:rPr lang="en-US" sz="1100" b="0" i="0" u="none" strike="noStrike" cap="none" dirty="0">
                <a:solidFill>
                  <a:srgbClr val="000000"/>
                </a:solidFill>
                <a:effectLst/>
                <a:latin typeface="Arial"/>
                <a:ea typeface="Arial"/>
                <a:cs typeface="Arial"/>
                <a:sym typeface="Arial"/>
              </a:rPr>
              <a:t>, 2018. Courtesy of the artist.</a:t>
            </a:r>
          </a:p>
          <a:p>
            <a:pPr marL="139700" indent="0">
              <a:buNone/>
            </a:pPr>
            <a:br>
              <a:rPr lang="en-US" dirty="0"/>
            </a:br>
            <a:endParaRPr lang="en" dirty="0"/>
          </a:p>
          <a:p>
            <a:pPr marL="0" lvl="0" indent="0" algn="l" rtl="0">
              <a:spcBef>
                <a:spcPts val="0"/>
              </a:spcBef>
              <a:spcAft>
                <a:spcPts val="0"/>
              </a:spcAft>
              <a:buNone/>
            </a:pPr>
            <a:r>
              <a:rPr lang="en" dirty="0"/>
              <a:t>The boys are wearing traditional clothes (</a:t>
            </a:r>
            <a:r>
              <a:rPr lang="en-US" dirty="0"/>
              <a:t>some have </a:t>
            </a:r>
            <a:r>
              <a:rPr lang="en-US" i="1" dirty="0" err="1"/>
              <a:t>payots</a:t>
            </a:r>
            <a:r>
              <a:rPr lang="en-US" dirty="0"/>
              <a:t>, or sidelocks)</a:t>
            </a:r>
            <a:r>
              <a:rPr lang="en" dirty="0"/>
              <a:t> and are </a:t>
            </a:r>
            <a:r>
              <a:rPr lang="en-US" dirty="0"/>
              <a:t>at a shul (synagogue).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a36a8d029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a36a8d029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Guy Greenberg, </a:t>
            </a:r>
            <a:r>
              <a:rPr lang="en-US" sz="1100" b="0" i="1" u="none" strike="noStrike" cap="none" dirty="0">
                <a:solidFill>
                  <a:srgbClr val="000000"/>
                </a:solidFill>
                <a:effectLst/>
                <a:latin typeface="Arial"/>
                <a:ea typeface="Arial"/>
                <a:cs typeface="Arial"/>
                <a:sym typeface="Arial"/>
              </a:rPr>
              <a:t>Barbershop</a:t>
            </a:r>
            <a:r>
              <a:rPr lang="en-US" sz="1100" b="0" i="0" u="none" strike="noStrike" cap="none" dirty="0">
                <a:solidFill>
                  <a:srgbClr val="000000"/>
                </a:solidFill>
                <a:effectLst/>
                <a:latin typeface="Arial"/>
                <a:ea typeface="Arial"/>
                <a:cs typeface="Arial"/>
                <a:sym typeface="Arial"/>
              </a:rPr>
              <a:t>, 2019.</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The white strings are</a:t>
            </a:r>
            <a:r>
              <a:rPr lang="en" i="1" dirty="0"/>
              <a:t> </a:t>
            </a:r>
            <a:r>
              <a:rPr lang="en" sz="1200" i="1" dirty="0">
                <a:solidFill>
                  <a:srgbClr val="222222"/>
                </a:solidFill>
                <a:highlight>
                  <a:srgbClr val="FFFFFF"/>
                </a:highlight>
                <a:latin typeface="Roboto"/>
                <a:ea typeface="Roboto"/>
                <a:cs typeface="Roboto"/>
                <a:sym typeface="Roboto"/>
              </a:rPr>
              <a:t>Tzitzit</a:t>
            </a:r>
            <a:r>
              <a:rPr lang="en" sz="1200" dirty="0">
                <a:solidFill>
                  <a:srgbClr val="222222"/>
                </a:solidFill>
                <a:highlight>
                  <a:srgbClr val="FFFFFF"/>
                </a:highlight>
                <a:latin typeface="Roboto"/>
                <a:ea typeface="Roboto"/>
                <a:cs typeface="Roboto"/>
                <a:sym typeface="Roboto"/>
              </a:rPr>
              <a:t>, prayer strings that most Hasidic Jews wear.</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6K9HDmfKcso"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title" idx="4294967295"/>
          </p:nvPr>
        </p:nvSpPr>
        <p:spPr>
          <a:xfrm>
            <a:off x="5531449" y="1051560"/>
            <a:ext cx="3478321" cy="346194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600" dirty="0">
                <a:solidFill>
                  <a:schemeClr val="accent1"/>
                </a:solidFill>
              </a:rPr>
              <a:t>Hasidic Jewish </a:t>
            </a:r>
            <a:r>
              <a:rPr lang="en-US" sz="4600" dirty="0">
                <a:solidFill>
                  <a:schemeClr val="accent1"/>
                </a:solidFill>
              </a:rPr>
              <a:t>Culture</a:t>
            </a:r>
            <a:r>
              <a:rPr lang="en" sz="4600" dirty="0">
                <a:solidFill>
                  <a:schemeClr val="accent1"/>
                </a:solidFill>
              </a:rPr>
              <a:t> through </a:t>
            </a:r>
            <a:r>
              <a:rPr lang="en-US" sz="4600" dirty="0">
                <a:solidFill>
                  <a:schemeClr val="accent1"/>
                </a:solidFill>
              </a:rPr>
              <a:t>the Lens of        Guy Greenberg</a:t>
            </a:r>
            <a:endParaRPr sz="4600" dirty="0">
              <a:solidFill>
                <a:schemeClr val="accent1"/>
              </a:solidFill>
            </a:endParaRPr>
          </a:p>
        </p:txBody>
      </p:sp>
      <p:pic>
        <p:nvPicPr>
          <p:cNvPr id="59" name="Google Shape;59;p13"/>
          <p:cNvPicPr preferRelativeResize="0"/>
          <p:nvPr/>
        </p:nvPicPr>
        <p:blipFill>
          <a:blip r:embed="rId3">
            <a:alphaModFix/>
          </a:blip>
          <a:stretch>
            <a:fillRect/>
          </a:stretch>
        </p:blipFill>
        <p:spPr>
          <a:xfrm>
            <a:off x="0" y="727933"/>
            <a:ext cx="5531449" cy="36876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7" name="Google Shape;127;p23"/>
          <p:cNvPicPr preferRelativeResize="0"/>
          <p:nvPr/>
        </p:nvPicPr>
        <p:blipFill>
          <a:blip r:embed="rId3">
            <a:alphaModFix/>
          </a:blip>
          <a:stretch>
            <a:fillRect/>
          </a:stretch>
        </p:blipFill>
        <p:spPr>
          <a:xfrm>
            <a:off x="577970" y="0"/>
            <a:ext cx="8074324"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4" name="Google Shape;134;p24"/>
          <p:cNvPicPr preferRelativeResize="0"/>
          <p:nvPr/>
        </p:nvPicPr>
        <p:blipFill>
          <a:blip r:embed="rId3">
            <a:alphaModFix/>
          </a:blip>
          <a:stretch>
            <a:fillRect/>
          </a:stretch>
        </p:blipFill>
        <p:spPr>
          <a:xfrm>
            <a:off x="724619" y="0"/>
            <a:ext cx="7858664"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41" name="Google Shape;141;p25"/>
          <p:cNvPicPr preferRelativeResize="0"/>
          <p:nvPr/>
        </p:nvPicPr>
        <p:blipFill>
          <a:blip r:embed="rId3">
            <a:alphaModFix/>
          </a:blip>
          <a:stretch>
            <a:fillRect/>
          </a:stretch>
        </p:blipFill>
        <p:spPr>
          <a:xfrm>
            <a:off x="595224" y="0"/>
            <a:ext cx="8013938"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165051" y="298376"/>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 did you guess where they are?</a:t>
            </a:r>
            <a:endParaRPr dirty="0"/>
          </a:p>
        </p:txBody>
      </p:sp>
      <p:sp>
        <p:nvSpPr>
          <p:cNvPr id="154" name="Google Shape;154;p27"/>
          <p:cNvSpPr txBox="1">
            <a:spLocks noGrp="1"/>
          </p:cNvSpPr>
          <p:nvPr>
            <p:ph type="body" idx="1"/>
          </p:nvPr>
        </p:nvSpPr>
        <p:spPr>
          <a:xfrm>
            <a:off x="311699" y="1319842"/>
            <a:ext cx="4415575" cy="37268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 </a:t>
            </a:r>
            <a:r>
              <a:rPr lang="en-US" sz="2600" dirty="0"/>
              <a:t>Different sects of </a:t>
            </a:r>
            <a:r>
              <a:rPr lang="en" sz="2600" dirty="0"/>
              <a:t>Hasidic Jews can be found all over the world, but one of the biggest groups can be found in NEW YORK CITY!</a:t>
            </a:r>
            <a:endParaRPr sz="2600" dirty="0"/>
          </a:p>
          <a:p>
            <a:pPr marL="0" lvl="0" indent="0" algn="l" rtl="0">
              <a:spcBef>
                <a:spcPts val="1600"/>
              </a:spcBef>
              <a:spcAft>
                <a:spcPts val="0"/>
              </a:spcAft>
              <a:buNone/>
            </a:pPr>
            <a:r>
              <a:rPr lang="en" sz="2600" dirty="0"/>
              <a:t>→ Where are the three biggest population centers? </a:t>
            </a:r>
            <a:endParaRPr sz="2600" dirty="0"/>
          </a:p>
          <a:p>
            <a:pPr marL="0" lvl="0" indent="0" algn="l" rtl="0">
              <a:spcBef>
                <a:spcPts val="1600"/>
              </a:spcBef>
              <a:spcAft>
                <a:spcPts val="0"/>
              </a:spcAft>
              <a:buNone/>
            </a:pPr>
            <a:endParaRPr sz="2600" dirty="0"/>
          </a:p>
          <a:p>
            <a:pPr marL="0" lvl="0" indent="0" algn="l" rtl="0">
              <a:spcBef>
                <a:spcPts val="1600"/>
              </a:spcBef>
              <a:spcAft>
                <a:spcPts val="1600"/>
              </a:spcAft>
              <a:buNone/>
            </a:pPr>
            <a:endParaRPr sz="2600" dirty="0"/>
          </a:p>
        </p:txBody>
      </p:sp>
      <p:pic>
        <p:nvPicPr>
          <p:cNvPr id="155" name="Google Shape;155;p27"/>
          <p:cNvPicPr preferRelativeResize="0"/>
          <p:nvPr/>
        </p:nvPicPr>
        <p:blipFill>
          <a:blip r:embed="rId3">
            <a:alphaModFix/>
          </a:blip>
          <a:stretch>
            <a:fillRect/>
          </a:stretch>
        </p:blipFill>
        <p:spPr>
          <a:xfrm>
            <a:off x="4902955" y="957533"/>
            <a:ext cx="4137528" cy="418597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04C9-72C8-425F-9A57-9D3D223BE71A}"/>
              </a:ext>
            </a:extLst>
          </p:cNvPr>
          <p:cNvSpPr>
            <a:spLocks noGrp="1"/>
          </p:cNvSpPr>
          <p:nvPr>
            <p:ph type="title"/>
          </p:nvPr>
        </p:nvSpPr>
        <p:spPr>
          <a:xfrm>
            <a:off x="483078" y="134474"/>
            <a:ext cx="8349221" cy="572700"/>
          </a:xfrm>
        </p:spPr>
        <p:txBody>
          <a:bodyPr/>
          <a:lstStyle/>
          <a:p>
            <a:r>
              <a:rPr lang="en-US" dirty="0"/>
              <a:t>About the artist: Guy Greenberg</a:t>
            </a:r>
          </a:p>
        </p:txBody>
      </p:sp>
      <p:sp>
        <p:nvSpPr>
          <p:cNvPr id="3" name="Text Placeholder 2">
            <a:extLst>
              <a:ext uri="{FF2B5EF4-FFF2-40B4-BE49-F238E27FC236}">
                <a16:creationId xmlns:a16="http://schemas.microsoft.com/office/drawing/2014/main" id="{26C2FDA7-8C36-47EF-BC5A-55285951AB9F}"/>
              </a:ext>
            </a:extLst>
          </p:cNvPr>
          <p:cNvSpPr>
            <a:spLocks noGrp="1"/>
          </p:cNvSpPr>
          <p:nvPr>
            <p:ph type="body" idx="1"/>
          </p:nvPr>
        </p:nvSpPr>
        <p:spPr>
          <a:xfrm>
            <a:off x="-1" y="868420"/>
            <a:ext cx="4209691" cy="2573519"/>
          </a:xfrm>
        </p:spPr>
        <p:txBody>
          <a:bodyPr/>
          <a:lstStyle/>
          <a:p>
            <a:r>
              <a:rPr lang="en-US" sz="2200" dirty="0"/>
              <a:t>native of New York</a:t>
            </a:r>
          </a:p>
          <a:p>
            <a:r>
              <a:rPr lang="en-US" sz="2200" dirty="0"/>
              <a:t>started photographing the city at age 12</a:t>
            </a:r>
          </a:p>
          <a:p>
            <a:r>
              <a:rPr lang="en-US" sz="2200" dirty="0"/>
              <a:t>as a teenager, his interests turned to music and filmmaking</a:t>
            </a:r>
          </a:p>
          <a:p>
            <a:r>
              <a:rPr lang="en-US" sz="2200" dirty="0"/>
              <a:t>B.A. from the New School for Public Engagement   (foci: sociology, oral history, and other forms of documentation)</a:t>
            </a:r>
          </a:p>
        </p:txBody>
      </p:sp>
      <p:pic>
        <p:nvPicPr>
          <p:cNvPr id="5" name="Picture 4">
            <a:extLst>
              <a:ext uri="{FF2B5EF4-FFF2-40B4-BE49-F238E27FC236}">
                <a16:creationId xmlns:a16="http://schemas.microsoft.com/office/drawing/2014/main" id="{046CD5FA-409A-4F11-BCFB-FA0575FC6725}"/>
              </a:ext>
            </a:extLst>
          </p:cNvPr>
          <p:cNvPicPr>
            <a:picLocks noChangeAspect="1"/>
          </p:cNvPicPr>
          <p:nvPr/>
        </p:nvPicPr>
        <p:blipFill>
          <a:blip r:embed="rId2"/>
          <a:stretch>
            <a:fillRect/>
          </a:stretch>
        </p:blipFill>
        <p:spPr>
          <a:xfrm>
            <a:off x="4282406" y="1017725"/>
            <a:ext cx="4793734" cy="3183339"/>
          </a:xfrm>
          <a:prstGeom prst="rect">
            <a:avLst/>
          </a:prstGeom>
        </p:spPr>
      </p:pic>
    </p:spTree>
    <p:extLst>
      <p:ext uri="{BB962C8B-B14F-4D97-AF65-F5344CB8AC3E}">
        <p14:creationId xmlns:p14="http://schemas.microsoft.com/office/powerpoint/2010/main" val="196848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3137-6B42-4BB7-96FB-EC7F24B26082}"/>
              </a:ext>
            </a:extLst>
          </p:cNvPr>
          <p:cNvSpPr>
            <a:spLocks noGrp="1"/>
          </p:cNvSpPr>
          <p:nvPr>
            <p:ph type="title"/>
          </p:nvPr>
        </p:nvSpPr>
        <p:spPr>
          <a:xfrm>
            <a:off x="483078" y="445025"/>
            <a:ext cx="8349221" cy="572700"/>
          </a:xfrm>
        </p:spPr>
        <p:txBody>
          <a:bodyPr/>
          <a:lstStyle/>
          <a:p>
            <a:r>
              <a:rPr lang="en-US" dirty="0"/>
              <a:t>A return to photography</a:t>
            </a:r>
          </a:p>
        </p:txBody>
      </p:sp>
      <p:sp>
        <p:nvSpPr>
          <p:cNvPr id="3" name="Text Placeholder 2">
            <a:extLst>
              <a:ext uri="{FF2B5EF4-FFF2-40B4-BE49-F238E27FC236}">
                <a16:creationId xmlns:a16="http://schemas.microsoft.com/office/drawing/2014/main" id="{8DEEB391-1291-491F-812F-7A9C9DC04B92}"/>
              </a:ext>
            </a:extLst>
          </p:cNvPr>
          <p:cNvSpPr>
            <a:spLocks noGrp="1"/>
          </p:cNvSpPr>
          <p:nvPr>
            <p:ph type="body" idx="1"/>
          </p:nvPr>
        </p:nvSpPr>
        <p:spPr>
          <a:xfrm>
            <a:off x="0" y="1234075"/>
            <a:ext cx="2976113" cy="3334800"/>
          </a:xfrm>
        </p:spPr>
        <p:txBody>
          <a:bodyPr/>
          <a:lstStyle/>
          <a:p>
            <a:r>
              <a:rPr lang="en-US" sz="2600" dirty="0"/>
              <a:t>returned to photography in 2014</a:t>
            </a:r>
          </a:p>
          <a:p>
            <a:r>
              <a:rPr lang="en-US" sz="2600" dirty="0"/>
              <a:t>his passion: street photography in New York and other cities</a:t>
            </a:r>
          </a:p>
          <a:p>
            <a:pPr marL="114300" indent="0">
              <a:buNone/>
            </a:pPr>
            <a:endParaRPr lang="en-US" sz="2600" dirty="0"/>
          </a:p>
        </p:txBody>
      </p:sp>
      <p:pic>
        <p:nvPicPr>
          <p:cNvPr id="5" name="Picture 4">
            <a:extLst>
              <a:ext uri="{FF2B5EF4-FFF2-40B4-BE49-F238E27FC236}">
                <a16:creationId xmlns:a16="http://schemas.microsoft.com/office/drawing/2014/main" id="{8D6A8122-191B-4C82-B548-6B30DC30D46C}"/>
              </a:ext>
            </a:extLst>
          </p:cNvPr>
          <p:cNvPicPr>
            <a:picLocks noChangeAspect="1"/>
          </p:cNvPicPr>
          <p:nvPr/>
        </p:nvPicPr>
        <p:blipFill>
          <a:blip r:embed="rId2"/>
          <a:stretch>
            <a:fillRect/>
          </a:stretch>
        </p:blipFill>
        <p:spPr>
          <a:xfrm>
            <a:off x="3128541" y="1130060"/>
            <a:ext cx="6015460" cy="4013440"/>
          </a:xfrm>
          <a:prstGeom prst="rect">
            <a:avLst/>
          </a:prstGeom>
        </p:spPr>
      </p:pic>
    </p:spTree>
    <p:extLst>
      <p:ext uri="{BB962C8B-B14F-4D97-AF65-F5344CB8AC3E}">
        <p14:creationId xmlns:p14="http://schemas.microsoft.com/office/powerpoint/2010/main" val="42364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129025"/>
            <a:ext cx="8520600"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Word Wall Directions</a:t>
            </a:r>
            <a:endParaRPr/>
          </a:p>
        </p:txBody>
      </p:sp>
      <p:sp>
        <p:nvSpPr>
          <p:cNvPr id="71" name="Google Shape;71;p15"/>
          <p:cNvSpPr txBox="1">
            <a:spLocks noGrp="1"/>
          </p:cNvSpPr>
          <p:nvPr>
            <p:ph type="body" idx="1"/>
          </p:nvPr>
        </p:nvSpPr>
        <p:spPr>
          <a:xfrm>
            <a:off x="372085" y="741625"/>
            <a:ext cx="8409605" cy="416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a:solidFill>
                  <a:srgbClr val="E06666"/>
                </a:solidFill>
              </a:rPr>
              <a:t>Step 1: Get into groups of 3. Send one group member up to get vocabulary words index cards. </a:t>
            </a:r>
          </a:p>
          <a:p>
            <a:pPr indent="-457200"/>
            <a:r>
              <a:rPr lang="en" sz="2600" u="sng" dirty="0">
                <a:solidFill>
                  <a:srgbClr val="E06666"/>
                </a:solidFill>
              </a:rPr>
              <a:t>Time: 1 minute</a:t>
            </a:r>
          </a:p>
          <a:p>
            <a:pPr marL="0" lvl="0" indent="0" algn="l" rtl="0">
              <a:spcBef>
                <a:spcPts val="0"/>
              </a:spcBef>
              <a:spcAft>
                <a:spcPts val="0"/>
              </a:spcAft>
              <a:buNone/>
            </a:pPr>
            <a:r>
              <a:rPr lang="en" sz="2600" dirty="0">
                <a:solidFill>
                  <a:srgbClr val="6AA84F"/>
                </a:solidFill>
              </a:rPr>
              <a:t>Step 2: Use dictionaries or phones to create definitions for the vocabulary words on the index cards. </a:t>
            </a:r>
          </a:p>
          <a:p>
            <a:pPr indent="-457200"/>
            <a:r>
              <a:rPr lang="en" sz="2600" u="sng" dirty="0">
                <a:solidFill>
                  <a:srgbClr val="6AA84F"/>
                </a:solidFill>
              </a:rPr>
              <a:t>Time: 10 minutes</a:t>
            </a:r>
          </a:p>
          <a:p>
            <a:pPr marL="0" lvl="0" indent="0" algn="l" rtl="0">
              <a:spcBef>
                <a:spcPts val="0"/>
              </a:spcBef>
              <a:spcAft>
                <a:spcPts val="0"/>
              </a:spcAft>
              <a:buNone/>
            </a:pPr>
            <a:r>
              <a:rPr lang="en" sz="2600" dirty="0">
                <a:solidFill>
                  <a:srgbClr val="A64D79"/>
                </a:solidFill>
              </a:rPr>
              <a:t>Step 3: Each group will post definitions on the Word Wall and present to the class. </a:t>
            </a:r>
          </a:p>
          <a:p>
            <a:pPr indent="-457200"/>
            <a:r>
              <a:rPr lang="en" sz="2600" u="sng" dirty="0">
                <a:solidFill>
                  <a:srgbClr val="A64D79"/>
                </a:solidFill>
              </a:rPr>
              <a:t>Time: 3 minutes for each group </a:t>
            </a:r>
            <a:endParaRPr sz="2600" u="sng" dirty="0">
              <a:solidFill>
                <a:srgbClr val="A64D79"/>
              </a:solidFill>
            </a:endParaRPr>
          </a:p>
          <a:p>
            <a:pPr marL="0" lvl="0" indent="0" algn="l" rtl="0">
              <a:spcBef>
                <a:spcPts val="1600"/>
              </a:spcBef>
              <a:spcAft>
                <a:spcPts val="0"/>
              </a:spcAft>
              <a:buNone/>
            </a:pPr>
            <a:r>
              <a:rPr lang="en" sz="2400" dirty="0">
                <a:solidFill>
                  <a:srgbClr val="E06666"/>
                </a:solidFill>
              </a:rPr>
              <a:t> </a:t>
            </a:r>
            <a:endParaRPr sz="2400" dirty="0">
              <a:solidFill>
                <a:srgbClr val="E06666"/>
              </a:solidFill>
            </a:endParaRPr>
          </a:p>
          <a:p>
            <a:pPr marL="0" lvl="0" indent="0" algn="l" rtl="0">
              <a:spcBef>
                <a:spcPts val="1600"/>
              </a:spcBef>
              <a:spcAft>
                <a:spcPts val="1600"/>
              </a:spcAft>
              <a:buNone/>
            </a:pPr>
            <a:endParaRPr u="sng" dirty="0"/>
          </a:p>
        </p:txBody>
      </p:sp>
    </p:spTree>
    <p:extLst>
      <p:ext uri="{BB962C8B-B14F-4D97-AF65-F5344CB8AC3E}">
        <p14:creationId xmlns:p14="http://schemas.microsoft.com/office/powerpoint/2010/main" val="307555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Reason It Out</a:t>
            </a:r>
            <a:endParaRPr sz="4000" dirty="0"/>
          </a:p>
        </p:txBody>
      </p:sp>
      <p:sp>
        <p:nvSpPr>
          <p:cNvPr id="77" name="Google Shape;77;p1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t>Discussion</a:t>
            </a:r>
            <a:endParaRPr sz="2800" b="1" dirty="0"/>
          </a:p>
          <a:p>
            <a:pPr marL="0" lvl="0" indent="0" algn="l" rtl="0">
              <a:spcBef>
                <a:spcPts val="1600"/>
              </a:spcBef>
              <a:spcAft>
                <a:spcPts val="0"/>
              </a:spcAft>
              <a:buNone/>
            </a:pPr>
            <a:r>
              <a:rPr lang="en" sz="2800" dirty="0"/>
              <a:t>We just learned a lot of new words…. Using your context clues, discuss with your group </a:t>
            </a:r>
            <a:r>
              <a:rPr lang="en-US" sz="2800" dirty="0"/>
              <a:t>how these vocabulary words connect to the images you viewed</a:t>
            </a:r>
            <a:r>
              <a:rPr lang="en" sz="2800" dirty="0"/>
              <a:t>. </a:t>
            </a:r>
            <a:endParaRPr sz="2800" dirty="0"/>
          </a:p>
          <a:p>
            <a:pPr marL="0" lvl="0" indent="0" algn="l" rtl="0">
              <a:spcBef>
                <a:spcPts val="1600"/>
              </a:spcBef>
              <a:spcAft>
                <a:spcPts val="0"/>
              </a:spcAft>
              <a:buNone/>
            </a:pPr>
            <a:r>
              <a:rPr lang="en" sz="2800" b="1" u="sng" dirty="0"/>
              <a:t>Time: 5 minutes!</a:t>
            </a:r>
            <a:endParaRPr sz="2800" b="1" u="sng" dirty="0"/>
          </a:p>
          <a:p>
            <a:pPr marL="0" lvl="0" indent="0" algn="l" rtl="0">
              <a:spcBef>
                <a:spcPts val="1600"/>
              </a:spcBef>
              <a:spcAft>
                <a:spcPts val="1600"/>
              </a:spcAft>
              <a:buNone/>
            </a:pPr>
            <a:endParaRPr dirty="0"/>
          </a:p>
        </p:txBody>
      </p:sp>
      <p:pic>
        <p:nvPicPr>
          <p:cNvPr id="78" name="Google Shape;78;p16"/>
          <p:cNvPicPr preferRelativeResize="0"/>
          <p:nvPr/>
        </p:nvPicPr>
        <p:blipFill>
          <a:blip r:embed="rId3">
            <a:alphaModFix/>
          </a:blip>
          <a:stretch>
            <a:fillRect/>
          </a:stretch>
        </p:blipFill>
        <p:spPr>
          <a:xfrm>
            <a:off x="7425525" y="3643875"/>
            <a:ext cx="1406774" cy="1339575"/>
          </a:xfrm>
          <a:prstGeom prst="rect">
            <a:avLst/>
          </a:prstGeom>
          <a:noFill/>
          <a:ln>
            <a:noFill/>
          </a:ln>
        </p:spPr>
      </p:pic>
    </p:spTree>
    <p:extLst>
      <p:ext uri="{BB962C8B-B14F-4D97-AF65-F5344CB8AC3E}">
        <p14:creationId xmlns:p14="http://schemas.microsoft.com/office/powerpoint/2010/main" val="2986060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A </a:t>
            </a:r>
            <a:r>
              <a:rPr lang="en" sz="3600" dirty="0"/>
              <a:t>Hasidic </a:t>
            </a:r>
            <a:r>
              <a:rPr lang="en-US" sz="3600" dirty="0"/>
              <a:t>Jewish </a:t>
            </a:r>
            <a:r>
              <a:rPr lang="en" sz="3600" dirty="0"/>
              <a:t>C</a:t>
            </a:r>
            <a:r>
              <a:rPr lang="en-US" sz="3600" dirty="0" err="1"/>
              <a:t>ommunity</a:t>
            </a:r>
            <a:r>
              <a:rPr lang="en-US" sz="3600" dirty="0"/>
              <a:t> in NYC</a:t>
            </a:r>
            <a:endParaRPr sz="3600" dirty="0"/>
          </a:p>
        </p:txBody>
      </p:sp>
      <p:sp>
        <p:nvSpPr>
          <p:cNvPr id="161" name="Google Shape;161;p28"/>
          <p:cNvSpPr txBox="1">
            <a:spLocks noGrp="1"/>
          </p:cNvSpPr>
          <p:nvPr>
            <p:ph type="body" idx="1"/>
          </p:nvPr>
        </p:nvSpPr>
        <p:spPr>
          <a:xfrm>
            <a:off x="311700" y="1234075"/>
            <a:ext cx="7745372" cy="3334800"/>
          </a:xfrm>
          <a:prstGeom prst="rect">
            <a:avLst/>
          </a:prstGeom>
        </p:spPr>
        <p:txBody>
          <a:bodyPr spcFirstLastPara="1" wrap="square" lIns="91425" tIns="91425" rIns="91425" bIns="91425" anchor="t" anchorCtr="0">
            <a:noAutofit/>
          </a:bodyPr>
          <a:lstStyle/>
          <a:p>
            <a:pPr marL="0" lvl="0" indent="0">
              <a:buNone/>
            </a:pPr>
            <a:r>
              <a:rPr lang="en" sz="2600" dirty="0">
                <a:latin typeface="Playfair Display" panose="020B0604020202020204" charset="0"/>
              </a:rPr>
              <a:t>Watch the following video to see what            Crown Heights, a </a:t>
            </a:r>
            <a:r>
              <a:rPr lang="en-US" sz="2600" i="1" dirty="0"/>
              <a:t>Chabad-Lubavitch       </a:t>
            </a:r>
            <a:r>
              <a:rPr lang="en-US" sz="2600" dirty="0"/>
              <a:t>Community </a:t>
            </a:r>
            <a:r>
              <a:rPr lang="en" sz="2600" dirty="0">
                <a:latin typeface="Playfair Display" panose="020B0604020202020204" charset="0"/>
              </a:rPr>
              <a:t>in New York, is like. </a:t>
            </a:r>
            <a:endParaRPr sz="2600" dirty="0">
              <a:latin typeface="Playfair Display" panose="020B0604020202020204" charset="0"/>
            </a:endParaRPr>
          </a:p>
          <a:p>
            <a:pPr marL="0" lvl="0" indent="0" algn="l" rtl="0">
              <a:spcBef>
                <a:spcPts val="1600"/>
              </a:spcBef>
              <a:spcAft>
                <a:spcPts val="0"/>
              </a:spcAft>
              <a:buNone/>
            </a:pPr>
            <a:r>
              <a:rPr lang="en-US" sz="2600" dirty="0">
                <a:latin typeface="Playfair Display" panose="020B0604020202020204" charset="0"/>
              </a:rPr>
              <a:t>Make note of all the vocabulary words you hear or know, as well as new or unknown words.</a:t>
            </a:r>
            <a:endParaRPr sz="2600" dirty="0">
              <a:latin typeface="Playfair Display" panose="020B0604020202020204" charset="0"/>
            </a:endParaRPr>
          </a:p>
          <a:p>
            <a:pPr marL="0" lvl="0" indent="0" algn="l" rtl="0">
              <a:spcBef>
                <a:spcPts val="1600"/>
              </a:spcBef>
              <a:spcAft>
                <a:spcPts val="0"/>
              </a:spcAft>
              <a:buNone/>
            </a:pPr>
            <a:r>
              <a:rPr lang="en" sz="2600" dirty="0">
                <a:latin typeface="Playfair Display" panose="020B0604020202020204" charset="0"/>
              </a:rPr>
              <a:t>VIDEO: </a:t>
            </a:r>
            <a:r>
              <a:rPr lang="en" sz="2600" u="sng" dirty="0">
                <a:solidFill>
                  <a:schemeClr val="hlink"/>
                </a:solidFill>
                <a:latin typeface="Playfair Display" panose="020B0604020202020204" charset="0"/>
                <a:ea typeface="Arial"/>
                <a:cs typeface="Arial"/>
                <a:sym typeface="Arial"/>
                <a:hlinkClick r:id="rId3"/>
              </a:rPr>
              <a:t>https://www.youtube.com/watch?v=6K9HDmfKcso</a:t>
            </a:r>
            <a:endParaRPr sz="2600" dirty="0">
              <a:latin typeface="Playfair Display" panose="020B0604020202020204" charset="0"/>
            </a:endParaRPr>
          </a:p>
          <a:p>
            <a:pPr marL="0" lvl="0" indent="0" algn="l" rtl="0">
              <a:spcBef>
                <a:spcPts val="1600"/>
              </a:spcBef>
              <a:spcAft>
                <a:spcPts val="1600"/>
              </a:spcAft>
              <a:buNone/>
            </a:pPr>
            <a:endParaRPr sz="2600" dirty="0">
              <a:latin typeface="Playfair Display" panose="020B0604020202020204" charset="0"/>
            </a:endParaRPr>
          </a:p>
        </p:txBody>
      </p:sp>
      <p:pic>
        <p:nvPicPr>
          <p:cNvPr id="2050" name="Picture 2" descr="Crown Heights Badge by Austin Courregé on Dribbble">
            <a:extLst>
              <a:ext uri="{FF2B5EF4-FFF2-40B4-BE49-F238E27FC236}">
                <a16:creationId xmlns:a16="http://schemas.microsoft.com/office/drawing/2014/main" id="{FAAE8DA8-4674-4252-93B0-A62C8B3D31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47" t="11171" r="13020" b="11171"/>
          <a:stretch/>
        </p:blipFill>
        <p:spPr bwMode="auto">
          <a:xfrm>
            <a:off x="6573328" y="266075"/>
            <a:ext cx="2570672" cy="20416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157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 Questions</a:t>
            </a:r>
            <a:endParaRPr/>
          </a:p>
        </p:txBody>
      </p:sp>
      <p:sp>
        <p:nvSpPr>
          <p:cNvPr id="167" name="Google Shape;167;p29"/>
          <p:cNvSpPr txBox="1">
            <a:spLocks noGrp="1"/>
          </p:cNvSpPr>
          <p:nvPr>
            <p:ph type="body" idx="1"/>
          </p:nvPr>
        </p:nvSpPr>
        <p:spPr>
          <a:xfrm>
            <a:off x="311700" y="729700"/>
            <a:ext cx="8520600" cy="383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dirty="0">
                <a:latin typeface="Playfair Display" panose="020B0604020202020204" charset="0"/>
                <a:ea typeface="Arial"/>
                <a:cs typeface="Arial"/>
                <a:sym typeface="Arial"/>
              </a:rPr>
              <a:t>How does art help us understand people in different cultures? </a:t>
            </a:r>
            <a:endParaRPr sz="2600" dirty="0">
              <a:latin typeface="Playfair Display" panose="020B0604020202020204" charset="0"/>
              <a:ea typeface="Arial"/>
              <a:cs typeface="Arial"/>
              <a:sym typeface="Arial"/>
            </a:endParaRPr>
          </a:p>
          <a:p>
            <a:pPr marL="0" lvl="0" indent="0" algn="l" rtl="0">
              <a:spcBef>
                <a:spcPts val="1600"/>
              </a:spcBef>
              <a:spcAft>
                <a:spcPts val="0"/>
              </a:spcAft>
              <a:buNone/>
            </a:pPr>
            <a:r>
              <a:rPr lang="en" sz="2600" dirty="0">
                <a:latin typeface="Playfair Display" panose="020B0604020202020204" charset="0"/>
                <a:ea typeface="Arial"/>
                <a:cs typeface="Arial"/>
                <a:sym typeface="Arial"/>
              </a:rPr>
              <a:t>Have the Hasidic Jews </a:t>
            </a:r>
            <a:r>
              <a:rPr lang="en-US" sz="2600" dirty="0">
                <a:latin typeface="Playfair Display" panose="020B0604020202020204" charset="0"/>
                <a:ea typeface="Arial"/>
                <a:cs typeface="Arial"/>
                <a:sym typeface="Arial"/>
              </a:rPr>
              <a:t>in the video </a:t>
            </a:r>
            <a:r>
              <a:rPr lang="en" sz="2600" dirty="0">
                <a:latin typeface="Playfair Display" panose="020B0604020202020204" charset="0"/>
                <a:ea typeface="Arial"/>
                <a:cs typeface="Arial"/>
                <a:sym typeface="Arial"/>
              </a:rPr>
              <a:t>assimilated into the culture around them? </a:t>
            </a:r>
            <a:endParaRPr sz="2600" dirty="0">
              <a:latin typeface="Playfair Display" panose="020B0604020202020204" charset="0"/>
              <a:ea typeface="Arial"/>
              <a:cs typeface="Arial"/>
              <a:sym typeface="Arial"/>
            </a:endParaRPr>
          </a:p>
          <a:p>
            <a:pPr marL="0" lvl="0" indent="0" algn="l" rtl="0">
              <a:spcBef>
                <a:spcPts val="1600"/>
              </a:spcBef>
              <a:spcAft>
                <a:spcPts val="0"/>
              </a:spcAft>
              <a:buNone/>
            </a:pPr>
            <a:r>
              <a:rPr lang="en" sz="2600" dirty="0">
                <a:latin typeface="Playfair Display" panose="020B0604020202020204" charset="0"/>
                <a:ea typeface="Arial"/>
                <a:cs typeface="Arial"/>
                <a:sym typeface="Arial"/>
              </a:rPr>
              <a:t>What do you think about assimilation? Is it brave not to assimilate to the culture around you --- or is it brave to assimilate? </a:t>
            </a:r>
            <a:endParaRPr sz="2600" dirty="0">
              <a:latin typeface="Playfair Display" panose="020B0604020202020204" charset="0"/>
              <a:ea typeface="Arial"/>
              <a:cs typeface="Arial"/>
              <a:sym typeface="Arial"/>
            </a:endParaRPr>
          </a:p>
          <a:p>
            <a:pPr marL="0" lvl="0" indent="0" algn="l" rtl="0">
              <a:spcBef>
                <a:spcPts val="1600"/>
              </a:spcBef>
              <a:spcAft>
                <a:spcPts val="0"/>
              </a:spcAft>
              <a:buNone/>
            </a:pPr>
            <a:r>
              <a:rPr lang="en" sz="2600" dirty="0">
                <a:latin typeface="Playfair Display" panose="020B0604020202020204" charset="0"/>
                <a:ea typeface="Arial"/>
                <a:cs typeface="Arial"/>
                <a:sym typeface="Arial"/>
              </a:rPr>
              <a:t>Can tensions rise when people don’t assimilate?</a:t>
            </a:r>
            <a:endParaRPr sz="2600" dirty="0">
              <a:latin typeface="Playfair Display" panose="020B0604020202020204" charset="0"/>
              <a:ea typeface="Arial"/>
              <a:cs typeface="Arial"/>
              <a:sym typeface="Arial"/>
            </a:endParaRPr>
          </a:p>
          <a:p>
            <a:pPr marL="0" lvl="0" indent="0" algn="l" rtl="0">
              <a:spcBef>
                <a:spcPts val="1600"/>
              </a:spcBef>
              <a:spcAft>
                <a:spcPts val="16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Bell Ringer: </a:t>
            </a:r>
            <a:r>
              <a:rPr lang="en-US" dirty="0"/>
              <a:t>Answer the questions…</a:t>
            </a:r>
            <a:endParaRPr dirty="0"/>
          </a:p>
        </p:txBody>
      </p:sp>
      <p:sp>
        <p:nvSpPr>
          <p:cNvPr id="65" name="Google Shape;65;p1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 </a:t>
            </a:r>
            <a:endParaRPr sz="2400" dirty="0"/>
          </a:p>
          <a:p>
            <a:pPr marL="0" lvl="0" indent="0" algn="l" rtl="0">
              <a:spcBef>
                <a:spcPts val="1600"/>
              </a:spcBef>
              <a:spcAft>
                <a:spcPts val="0"/>
              </a:spcAft>
              <a:buNone/>
            </a:pPr>
            <a:r>
              <a:rPr lang="en" sz="2400" dirty="0"/>
              <a:t>1.What is </a:t>
            </a:r>
            <a:r>
              <a:rPr lang="en" sz="2400" dirty="0">
                <a:highlight>
                  <a:srgbClr val="F1C232"/>
                </a:highlight>
              </a:rPr>
              <a:t>culture</a:t>
            </a:r>
            <a:r>
              <a:rPr lang="en" sz="2400" dirty="0"/>
              <a:t>? What are examples of </a:t>
            </a:r>
            <a:r>
              <a:rPr lang="en" sz="2400" i="1" dirty="0"/>
              <a:t>your </a:t>
            </a:r>
            <a:r>
              <a:rPr lang="en" sz="2400" dirty="0"/>
              <a:t>unique </a:t>
            </a:r>
            <a:r>
              <a:rPr lang="en" sz="2400" dirty="0">
                <a:highlight>
                  <a:srgbClr val="F1C232"/>
                </a:highlight>
              </a:rPr>
              <a:t>culture</a:t>
            </a:r>
            <a:r>
              <a:rPr lang="en" sz="2400" dirty="0"/>
              <a:t>? </a:t>
            </a:r>
            <a:endParaRPr sz="2400" dirty="0"/>
          </a:p>
          <a:p>
            <a:pPr marL="0" lvl="0" indent="0" algn="l" rtl="0">
              <a:spcBef>
                <a:spcPts val="1600"/>
              </a:spcBef>
              <a:spcAft>
                <a:spcPts val="0"/>
              </a:spcAft>
              <a:buNone/>
            </a:pPr>
            <a:endParaRPr sz="2400" dirty="0"/>
          </a:p>
          <a:p>
            <a:pPr marL="0" lvl="0" indent="0" algn="l" rtl="0">
              <a:spcBef>
                <a:spcPts val="1600"/>
              </a:spcBef>
              <a:spcAft>
                <a:spcPts val="1600"/>
              </a:spcAft>
              <a:buNone/>
            </a:pPr>
            <a:r>
              <a:rPr lang="en" sz="2400" dirty="0"/>
              <a:t>2. What is </a:t>
            </a:r>
            <a:r>
              <a:rPr lang="en" sz="2400" dirty="0">
                <a:highlight>
                  <a:srgbClr val="6FA8DC"/>
                </a:highlight>
              </a:rPr>
              <a:t>assimilation</a:t>
            </a:r>
            <a:r>
              <a:rPr lang="en" sz="2400" dirty="0"/>
              <a:t>? How are different cultures </a:t>
            </a:r>
            <a:r>
              <a:rPr lang="en" sz="2400" dirty="0">
                <a:highlight>
                  <a:srgbClr val="3D85C6"/>
                </a:highlight>
              </a:rPr>
              <a:t>assimilated </a:t>
            </a:r>
            <a:r>
              <a:rPr lang="en" sz="2400" dirty="0"/>
              <a:t>into the bigger American </a:t>
            </a:r>
            <a:r>
              <a:rPr lang="en" sz="2400" dirty="0">
                <a:highlight>
                  <a:srgbClr val="F1C232"/>
                </a:highlight>
              </a:rPr>
              <a:t>culture</a:t>
            </a:r>
            <a:r>
              <a:rPr lang="en" sz="2400" dirty="0"/>
              <a:t>? </a:t>
            </a:r>
            <a:endParaRPr sz="2400" dirty="0"/>
          </a:p>
        </p:txBody>
      </p:sp>
      <p:pic>
        <p:nvPicPr>
          <p:cNvPr id="1026" name="Picture 2" descr="Free Bell Ringing Cliparts, Download Free Clip Art, Free Clip Art ...">
            <a:extLst>
              <a:ext uri="{FF2B5EF4-FFF2-40B4-BE49-F238E27FC236}">
                <a16:creationId xmlns:a16="http://schemas.microsoft.com/office/drawing/2014/main" id="{F12B3F54-694E-4DE8-BF10-8779A899E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647" y="156210"/>
            <a:ext cx="1047996" cy="24726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a:t>
            </a:r>
            <a:endParaRPr/>
          </a:p>
        </p:txBody>
      </p:sp>
      <p:sp>
        <p:nvSpPr>
          <p:cNvPr id="173" name="Google Shape;173;p30"/>
          <p:cNvSpPr txBox="1">
            <a:spLocks noGrp="1"/>
          </p:cNvSpPr>
          <p:nvPr>
            <p:ph type="body" idx="1"/>
          </p:nvPr>
        </p:nvSpPr>
        <p:spPr>
          <a:xfrm>
            <a:off x="311700" y="1234075"/>
            <a:ext cx="6874104" cy="37347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t>Create a photobook of your culture. Take 5-10 pictures of things that represent your life and culture. </a:t>
            </a:r>
            <a:endParaRPr sz="3000" dirty="0"/>
          </a:p>
          <a:p>
            <a:pPr marL="0" lvl="0" indent="0" algn="l" rtl="0">
              <a:spcBef>
                <a:spcPts val="1600"/>
              </a:spcBef>
              <a:spcAft>
                <a:spcPts val="1600"/>
              </a:spcAft>
              <a:buNone/>
            </a:pPr>
            <a:r>
              <a:rPr lang="en" sz="3000" dirty="0"/>
              <a:t>Are there aspects of your culture that have not been “assimilated”?</a:t>
            </a:r>
            <a:endParaRPr sz="3000" dirty="0"/>
          </a:p>
        </p:txBody>
      </p:sp>
      <p:pic>
        <p:nvPicPr>
          <p:cNvPr id="3074" name="Picture 2" descr="A Professional Photographers Camera clipart. Royalty-free GIF, JPG ...">
            <a:extLst>
              <a:ext uri="{FF2B5EF4-FFF2-40B4-BE49-F238E27FC236}">
                <a16:creationId xmlns:a16="http://schemas.microsoft.com/office/drawing/2014/main" id="{89D81A9F-8E0B-475D-9DD3-C796C855FF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08" b="9283"/>
          <a:stretch/>
        </p:blipFill>
        <p:spPr bwMode="auto">
          <a:xfrm>
            <a:off x="7041241" y="886503"/>
            <a:ext cx="1791059" cy="14598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ibrary of cel phone camera clipart royalty free download png ...">
            <a:extLst>
              <a:ext uri="{FF2B5EF4-FFF2-40B4-BE49-F238E27FC236}">
                <a16:creationId xmlns:a16="http://schemas.microsoft.com/office/drawing/2014/main" id="{08B2F0F4-DBCD-4A05-871A-F366F6830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353" y="2631416"/>
            <a:ext cx="2337399" cy="2337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2199736" y="402432"/>
            <a:ext cx="51068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US" altLang="en-US" sz="3600" b="1" dirty="0"/>
              <a:t>An Indian Fable...</a:t>
            </a:r>
          </a:p>
        </p:txBody>
      </p:sp>
      <p:pic>
        <p:nvPicPr>
          <p:cNvPr id="44035" name="Picture 5" descr="http://www.elephant-world.com/wp-content/uploads/African_Elephant_With_Big_Tusks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226" y="1059970"/>
            <a:ext cx="5899547" cy="392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19957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228175" y="117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 : Looking Through Your “Lens”</a:t>
            </a:r>
            <a:endParaRPr/>
          </a:p>
        </p:txBody>
      </p:sp>
      <p:sp>
        <p:nvSpPr>
          <p:cNvPr id="84" name="Google Shape;84;p17"/>
          <p:cNvSpPr txBox="1">
            <a:spLocks noGrp="1"/>
          </p:cNvSpPr>
          <p:nvPr>
            <p:ph type="body" idx="1"/>
          </p:nvPr>
        </p:nvSpPr>
        <p:spPr>
          <a:xfrm>
            <a:off x="146275" y="887675"/>
            <a:ext cx="7591619" cy="410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50" dirty="0"/>
              <a:t>→ Everybody has different experiences                        that make them unique! </a:t>
            </a:r>
            <a:endParaRPr sz="2350" dirty="0"/>
          </a:p>
          <a:p>
            <a:pPr marL="0" lvl="0" indent="0" algn="l" rtl="0">
              <a:spcBef>
                <a:spcPts val="1600"/>
              </a:spcBef>
              <a:spcAft>
                <a:spcPts val="0"/>
              </a:spcAft>
              <a:buNone/>
            </a:pPr>
            <a:r>
              <a:rPr lang="en" sz="2350" dirty="0"/>
              <a:t>→ When we look at art, we use our “lens” (different life experiences/culture) and we all see something different.</a:t>
            </a:r>
            <a:endParaRPr sz="2350" dirty="0"/>
          </a:p>
          <a:p>
            <a:pPr marL="0" lvl="0" indent="0" algn="l" rtl="0">
              <a:spcBef>
                <a:spcPts val="1600"/>
              </a:spcBef>
              <a:spcAft>
                <a:spcPts val="0"/>
              </a:spcAft>
              <a:buNone/>
            </a:pPr>
            <a:r>
              <a:rPr lang="en" sz="2350" dirty="0"/>
              <a:t>→ We are going to use our own lenses to look at photographs then learn about </a:t>
            </a:r>
            <a:r>
              <a:rPr lang="en" sz="2350" b="1" dirty="0">
                <a:highlight>
                  <a:srgbClr val="38761D"/>
                </a:highlight>
              </a:rPr>
              <a:t>Hasidic Jewish Culture through the lens of contemporary artist Guy Greenberg.</a:t>
            </a:r>
            <a:endParaRPr sz="2350" b="1" dirty="0">
              <a:highlight>
                <a:srgbClr val="38761D"/>
              </a:highlight>
            </a:endParaRPr>
          </a:p>
          <a:p>
            <a:pPr marL="0" lvl="0" indent="0" algn="l" rtl="0">
              <a:spcBef>
                <a:spcPts val="1600"/>
              </a:spcBef>
              <a:spcAft>
                <a:spcPts val="0"/>
              </a:spcAft>
              <a:buNone/>
            </a:pPr>
            <a:endParaRPr sz="2350" dirty="0"/>
          </a:p>
          <a:p>
            <a:pPr marL="0" lvl="0" indent="0" algn="l" rtl="0">
              <a:spcBef>
                <a:spcPts val="1600"/>
              </a:spcBef>
              <a:spcAft>
                <a:spcPts val="1600"/>
              </a:spcAft>
              <a:buNone/>
            </a:pPr>
            <a:endParaRPr sz="2350" dirty="0"/>
          </a:p>
        </p:txBody>
      </p:sp>
      <p:pic>
        <p:nvPicPr>
          <p:cNvPr id="1026" name="Picture 2" descr="5 Documentary-Style Lenses for 5 Different Budgets">
            <a:extLst>
              <a:ext uri="{FF2B5EF4-FFF2-40B4-BE49-F238E27FC236}">
                <a16:creationId xmlns:a16="http://schemas.microsoft.com/office/drawing/2014/main" id="{F93D925D-43D3-4EA7-A659-7584B60A2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842" y="149425"/>
            <a:ext cx="2919984" cy="1705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Effect transition="in" filter="fade">
                                      <p:cBhvr>
                                        <p:cTn id="7" dur="500"/>
                                        <p:tgtEl>
                                          <p:spTgt spid="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xEl>
                                              <p:pRg st="1" end="1"/>
                                            </p:txEl>
                                          </p:spTgt>
                                        </p:tgtEl>
                                        <p:attrNameLst>
                                          <p:attrName>style.visibility</p:attrName>
                                        </p:attrNameLst>
                                      </p:cBhvr>
                                      <p:to>
                                        <p:strVal val="visible"/>
                                      </p:to>
                                    </p:set>
                                    <p:animEffect transition="in" filter="fade">
                                      <p:cBhvr>
                                        <p:cTn id="12" dur="500"/>
                                        <p:tgtEl>
                                          <p:spTgt spid="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4">
                                            <p:txEl>
                                              <p:pRg st="2" end="2"/>
                                            </p:txEl>
                                          </p:spTgt>
                                        </p:tgtEl>
                                        <p:attrNameLst>
                                          <p:attrName>style.visibility</p:attrName>
                                        </p:attrNameLst>
                                      </p:cBhvr>
                                      <p:to>
                                        <p:strVal val="visible"/>
                                      </p:to>
                                    </p:set>
                                    <p:animEffect transition="in" filter="fade">
                                      <p:cBhvr>
                                        <p:cTn id="17" dur="500"/>
                                        <p:tgtEl>
                                          <p:spTgt spid="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0AFCB7-0AB7-439A-8C50-4C4E5C5C39A9}"/>
              </a:ext>
            </a:extLst>
          </p:cNvPr>
          <p:cNvSpPr>
            <a:spLocks noGrp="1"/>
          </p:cNvSpPr>
          <p:nvPr>
            <p:ph type="title"/>
          </p:nvPr>
        </p:nvSpPr>
        <p:spPr>
          <a:xfrm>
            <a:off x="69011" y="1265827"/>
            <a:ext cx="5400942" cy="2146800"/>
          </a:xfrm>
        </p:spPr>
        <p:txBody>
          <a:bodyPr/>
          <a:lstStyle/>
          <a:p>
            <a:r>
              <a:rPr lang="en" sz="4500" dirty="0"/>
              <a:t>What </a:t>
            </a:r>
            <a:r>
              <a:rPr lang="en-US" sz="4500" dirty="0"/>
              <a:t>d</a:t>
            </a:r>
            <a:r>
              <a:rPr lang="en" sz="4500" dirty="0"/>
              <a:t>o you see </a:t>
            </a:r>
            <a:r>
              <a:rPr lang="en-US" sz="4500" dirty="0"/>
              <a:t>in the next artworks</a:t>
            </a:r>
            <a:r>
              <a:rPr lang="en" sz="4500" dirty="0"/>
              <a:t>?</a:t>
            </a:r>
            <a:endParaRPr lang="en-US" sz="4500" dirty="0"/>
          </a:p>
        </p:txBody>
      </p:sp>
      <p:sp>
        <p:nvSpPr>
          <p:cNvPr id="5" name="Google Shape;97;p19">
            <a:extLst>
              <a:ext uri="{FF2B5EF4-FFF2-40B4-BE49-F238E27FC236}">
                <a16:creationId xmlns:a16="http://schemas.microsoft.com/office/drawing/2014/main" id="{F7A0AA5D-2524-4FF7-80F0-B2F9743F7B19}"/>
              </a:ext>
            </a:extLst>
          </p:cNvPr>
          <p:cNvSpPr txBox="1">
            <a:spLocks/>
          </p:cNvSpPr>
          <p:nvPr/>
        </p:nvSpPr>
        <p:spPr>
          <a:xfrm>
            <a:off x="5693435" y="69011"/>
            <a:ext cx="3381554" cy="498606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300" b="1" dirty="0">
                <a:solidFill>
                  <a:schemeClr val="bg1"/>
                </a:solidFill>
              </a:rPr>
              <a:t>→ Look through your lens and write down what you see. </a:t>
            </a:r>
          </a:p>
          <a:p>
            <a:r>
              <a:rPr lang="en-US" sz="2300" b="1" dirty="0">
                <a:solidFill>
                  <a:schemeClr val="bg1"/>
                </a:solidFill>
              </a:rPr>
              <a:t>→ Simple words are ok!</a:t>
            </a:r>
          </a:p>
          <a:p>
            <a:r>
              <a:rPr lang="en-US" sz="2300" b="1" dirty="0">
                <a:solidFill>
                  <a:schemeClr val="bg1"/>
                </a:solidFill>
              </a:rPr>
              <a:t>→ You have ~1 minute for each photo.</a:t>
            </a:r>
          </a:p>
          <a:p>
            <a:endParaRPr lang="en-US" sz="2300" b="1" dirty="0">
              <a:solidFill>
                <a:schemeClr val="bg1"/>
              </a:solidFill>
            </a:endParaRPr>
          </a:p>
          <a:p>
            <a:r>
              <a:rPr lang="en-US" sz="2300" b="1" dirty="0">
                <a:solidFill>
                  <a:schemeClr val="bg1"/>
                </a:solidFill>
              </a:rPr>
              <a:t>For each photo, note:</a:t>
            </a:r>
          </a:p>
          <a:p>
            <a:r>
              <a:rPr lang="en-US" sz="2300" b="1" dirty="0">
                <a:solidFill>
                  <a:schemeClr val="bg1"/>
                </a:solidFill>
              </a:rPr>
              <a:t>→ What are the people doing?</a:t>
            </a:r>
          </a:p>
          <a:p>
            <a:r>
              <a:rPr lang="en-US" sz="2300" b="1" dirty="0">
                <a:solidFill>
                  <a:schemeClr val="bg1"/>
                </a:solidFill>
              </a:rPr>
              <a:t>→ What is happening?</a:t>
            </a:r>
          </a:p>
          <a:p>
            <a:r>
              <a:rPr lang="en-US" sz="2300" b="1" dirty="0">
                <a:solidFill>
                  <a:schemeClr val="bg1"/>
                </a:solidFill>
              </a:rPr>
              <a:t>→ Where is the scene taking place?</a:t>
            </a:r>
          </a:p>
        </p:txBody>
      </p:sp>
    </p:spTree>
    <p:extLst>
      <p:ext uri="{BB962C8B-B14F-4D97-AF65-F5344CB8AC3E}">
        <p14:creationId xmlns:p14="http://schemas.microsoft.com/office/powerpoint/2010/main" val="4122863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8" name="Google Shape;98;p19"/>
          <p:cNvPicPr preferRelativeResize="0"/>
          <p:nvPr/>
        </p:nvPicPr>
        <p:blipFill>
          <a:blip r:embed="rId3">
            <a:alphaModFix/>
          </a:blip>
          <a:stretch>
            <a:fillRect/>
          </a:stretch>
        </p:blipFill>
        <p:spPr>
          <a:xfrm>
            <a:off x="0" y="1"/>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5" name="Google Shape;105;p20"/>
          <p:cNvPicPr preferRelativeResize="0"/>
          <p:nvPr/>
        </p:nvPicPr>
        <p:blipFill>
          <a:blip r:embed="rId3">
            <a:alphaModFix/>
          </a:blip>
          <a:stretch>
            <a:fillRect/>
          </a:stretch>
        </p:blipFill>
        <p:spPr>
          <a:xfrm>
            <a:off x="569342" y="0"/>
            <a:ext cx="8082951"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2" name="Google Shape;112;p21"/>
          <p:cNvPicPr preferRelativeResize="0"/>
          <p:nvPr/>
        </p:nvPicPr>
        <p:blipFill>
          <a:blip r:embed="rId3">
            <a:alphaModFix/>
          </a:blip>
          <a:stretch>
            <a:fillRect/>
          </a:stretch>
        </p:blipFill>
        <p:spPr>
          <a:xfrm>
            <a:off x="835718" y="0"/>
            <a:ext cx="7731356"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20" name="Google Shape;120;p22"/>
          <p:cNvPicPr preferRelativeResize="0"/>
          <p:nvPr/>
        </p:nvPicPr>
        <p:blipFill>
          <a:blip r:embed="rId3">
            <a:alphaModFix/>
          </a:blip>
          <a:stretch>
            <a:fillRect/>
          </a:stretch>
        </p:blipFill>
        <p:spPr>
          <a:xfrm>
            <a:off x="665544" y="0"/>
            <a:ext cx="8012630" cy="5143500"/>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1163</Words>
  <Application>Microsoft Office PowerPoint</Application>
  <PresentationFormat>On-screen Show (16:9)</PresentationFormat>
  <Paragraphs>103</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Playfair Display</vt:lpstr>
      <vt:lpstr>Times New Roman</vt:lpstr>
      <vt:lpstr>Oswald</vt:lpstr>
      <vt:lpstr>Montserrat</vt:lpstr>
      <vt:lpstr>Verdana</vt:lpstr>
      <vt:lpstr>Roboto</vt:lpstr>
      <vt:lpstr>Pop</vt:lpstr>
      <vt:lpstr>Hasidic Jewish Culture through the Lens of        Guy Greenberg</vt:lpstr>
      <vt:lpstr>Bell Ringer: Answer the questions…</vt:lpstr>
      <vt:lpstr>PowerPoint Presentation</vt:lpstr>
      <vt:lpstr>Agenda : Looking Through Your “Lens”</vt:lpstr>
      <vt:lpstr>What do you see in the next artworks?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did you guess where they are?</vt:lpstr>
      <vt:lpstr>About the artist: Guy Greenberg</vt:lpstr>
      <vt:lpstr>A return to photography</vt:lpstr>
      <vt:lpstr>Word Wall Directions</vt:lpstr>
      <vt:lpstr>Reason It Out</vt:lpstr>
      <vt:lpstr>A Hasidic Jewish Community in NYC</vt:lpstr>
      <vt:lpstr>Final Questions</vt:lpstr>
      <vt:lpstr>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Hasidic Jewish History Through Contemporary Art</dc:title>
  <dc:creator>Cruz, Barbara</dc:creator>
  <cp:lastModifiedBy>Cruz, Barbara</cp:lastModifiedBy>
  <cp:revision>30</cp:revision>
  <dcterms:modified xsi:type="dcterms:W3CDTF">2020-09-02T00:10:37Z</dcterms:modified>
</cp:coreProperties>
</file>