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3" r:id="rId4"/>
    <p:sldId id="274" r:id="rId5"/>
    <p:sldId id="280" r:id="rId6"/>
    <p:sldId id="278" r:id="rId7"/>
    <p:sldId id="276" r:id="rId8"/>
    <p:sldId id="275" r:id="rId9"/>
    <p:sldId id="258" r:id="rId10"/>
    <p:sldId id="263" r:id="rId11"/>
    <p:sldId id="277" r:id="rId12"/>
    <p:sldId id="259" r:id="rId13"/>
    <p:sldId id="272" r:id="rId14"/>
    <p:sldId id="270" r:id="rId15"/>
    <p:sldId id="271" r:id="rId16"/>
    <p:sldId id="262" r:id="rId17"/>
    <p:sldId id="264" r:id="rId18"/>
    <p:sldId id="268" r:id="rId19"/>
    <p:sldId id="265" r:id="rId20"/>
    <p:sldId id="266" r:id="rId21"/>
    <p:sldId id="279"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0610" autoAdjust="0"/>
  </p:normalViewPr>
  <p:slideViewPr>
    <p:cSldViewPr snapToGrid="0">
      <p:cViewPr varScale="1">
        <p:scale>
          <a:sx n="60" d="100"/>
          <a:sy n="60" d="100"/>
        </p:scale>
        <p:origin x="1134" y="66"/>
      </p:cViewPr>
      <p:guideLst/>
    </p:cSldViewPr>
  </p:slideViewPr>
  <p:notesTextViewPr>
    <p:cViewPr>
      <p:scale>
        <a:sx n="1" d="1"/>
        <a:sy n="1" d="1"/>
      </p:scale>
      <p:origin x="0" y="-4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87F45-2E33-44BA-9A71-0550424F0BE8}" type="datetimeFigureOut">
              <a:rPr lang="en-US" smtClean="0"/>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28524-9E62-41C3-B940-FEDDD46091AB}" type="slidenum">
              <a:rPr lang="en-US" smtClean="0"/>
              <a:t>‹#›</a:t>
            </a:fld>
            <a:endParaRPr lang="en-US"/>
          </a:p>
        </p:txBody>
      </p:sp>
    </p:spTree>
    <p:extLst>
      <p:ext uri="{BB962C8B-B14F-4D97-AF65-F5344CB8AC3E}">
        <p14:creationId xmlns:p14="http://schemas.microsoft.com/office/powerpoint/2010/main" val="201833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sz="1200" b="0" i="0" kern="1200" dirty="0" smtClean="0">
                <a:solidFill>
                  <a:schemeClr val="tx1"/>
                </a:solidFill>
                <a:effectLst/>
                <a:latin typeface="+mn-lt"/>
                <a:ea typeface="+mn-ea"/>
                <a:cs typeface="+mn-cs"/>
              </a:rPr>
              <a:t>Tavares Strachan in his studio. Photo by Andy </a:t>
            </a:r>
            <a:r>
              <a:rPr lang="en-US" sz="1200" b="0" i="0" kern="1200" dirty="0" err="1" smtClean="0">
                <a:solidFill>
                  <a:schemeClr val="tx1"/>
                </a:solidFill>
                <a:effectLst/>
                <a:latin typeface="+mn-lt"/>
                <a:ea typeface="+mn-ea"/>
                <a:cs typeface="+mn-cs"/>
              </a:rPr>
              <a:t>Romer</a:t>
            </a:r>
            <a:r>
              <a:rPr lang="en-US" sz="1200" b="0" i="0" kern="1200" dirty="0" smtClean="0">
                <a:solidFill>
                  <a:schemeClr val="tx1"/>
                </a:solidFill>
                <a:effectLst/>
                <a:latin typeface="+mn-lt"/>
                <a:ea typeface="+mn-ea"/>
                <a:cs typeface="+mn-cs"/>
              </a:rPr>
              <a:t>, courtesy of the artist.</a:t>
            </a:r>
          </a:p>
          <a:p>
            <a:r>
              <a:rPr lang="en-US" sz="1200" b="0" i="0" kern="1200" dirty="0" smtClean="0">
                <a:solidFill>
                  <a:schemeClr val="tx1"/>
                </a:solidFill>
                <a:effectLst/>
                <a:latin typeface="+mn-lt"/>
                <a:ea typeface="+mn-ea"/>
                <a:cs typeface="+mn-cs"/>
              </a:rPr>
              <a:t>Source: http://www.thebahamasweekly.com/publish/arts-and-culture/Bahamian_named_one_of_six_hottest_living_artists33792.shtml</a:t>
            </a:r>
          </a:p>
          <a:p>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1</a:t>
            </a:fld>
            <a:endParaRPr lang="en-US"/>
          </a:p>
        </p:txBody>
      </p:sp>
    </p:spTree>
    <p:extLst>
      <p:ext uri="{BB962C8B-B14F-4D97-AF65-F5344CB8AC3E}">
        <p14:creationId xmlns:p14="http://schemas.microsoft.com/office/powerpoint/2010/main" val="62198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10</a:t>
            </a:fld>
            <a:endParaRPr lang="en-US"/>
          </a:p>
        </p:txBody>
      </p:sp>
    </p:spTree>
    <p:extLst>
      <p:ext uri="{BB962C8B-B14F-4D97-AF65-F5344CB8AC3E}">
        <p14:creationId xmlns:p14="http://schemas.microsoft.com/office/powerpoint/2010/main" val="418884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kern="1200" dirty="0" smtClean="0">
                <a:solidFill>
                  <a:schemeClr val="tx1"/>
                </a:solidFill>
                <a:effectLst/>
                <a:latin typeface="+mn-lt"/>
                <a:ea typeface="+mn-ea"/>
                <a:cs typeface="+mn-cs"/>
              </a:rPr>
              <a:t>The final document is 2,436 pages with over 20,000 entries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11</a:t>
            </a:fld>
            <a:endParaRPr lang="en-US"/>
          </a:p>
        </p:txBody>
      </p:sp>
    </p:spTree>
    <p:extLst>
      <p:ext uri="{BB962C8B-B14F-4D97-AF65-F5344CB8AC3E}">
        <p14:creationId xmlns:p14="http://schemas.microsoft.com/office/powerpoint/2010/main" val="3721263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includes, among other figures, Rosalind Franklin, the historically overlooked scientist who laid the groundwork for Francis Crick and James Watson’s discovery of DNA’s double-helix structure, and Matthew Henson, the African-American explorer only sometimes acknowledged as the co-discoverer of the North Pole with Robert Edwin Peary in 1909.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t>
            </a:r>
            <a:r>
              <a:rPr lang="en-US" sz="1200" i="1" kern="1200" dirty="0" smtClean="0">
                <a:solidFill>
                  <a:schemeClr val="tx1"/>
                </a:solidFill>
                <a:effectLst/>
                <a:latin typeface="+mn-lt"/>
                <a:ea typeface="+mn-ea"/>
                <a:cs typeface="+mn-cs"/>
              </a:rPr>
              <a:t>The Encyclopedia of Invisibility</a:t>
            </a:r>
            <a:r>
              <a:rPr lang="en-US" sz="1200" kern="1200" dirty="0" smtClean="0">
                <a:solidFill>
                  <a:schemeClr val="tx1"/>
                </a:solidFill>
                <a:effectLst/>
                <a:latin typeface="+mn-lt"/>
                <a:ea typeface="+mn-ea"/>
                <a:cs typeface="+mn-cs"/>
              </a:rPr>
              <a:t>, Strachan has appropriated, updated, amended, and added his own entries into a collection of alphabetized listings which themselves make up an alternative history of the unrepresented, the underexplored, and the unseen.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C28524-9E62-41C3-B940-FEDDD46091AB}" type="slidenum">
              <a:rPr lang="en-US" smtClean="0"/>
              <a:t>12</a:t>
            </a:fld>
            <a:endParaRPr lang="en-US"/>
          </a:p>
        </p:txBody>
      </p:sp>
    </p:spTree>
    <p:extLst>
      <p:ext uri="{BB962C8B-B14F-4D97-AF65-F5344CB8AC3E}">
        <p14:creationId xmlns:p14="http://schemas.microsoft.com/office/powerpoint/2010/main" val="2262418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a:t>
            </a:r>
            <a:r>
              <a:rPr lang="en-US" baseline="0" dirty="0" smtClean="0"/>
              <a:t> from </a:t>
            </a:r>
            <a:r>
              <a:rPr lang="en-US" i="1" dirty="0" smtClean="0"/>
              <a:t>The Encyclopedia of Invisibility</a:t>
            </a:r>
          </a:p>
          <a:p>
            <a:endParaRPr lang="en-US" i="1" dirty="0" smtClean="0"/>
          </a:p>
          <a:p>
            <a:r>
              <a:rPr lang="en-US" i="0" dirty="0" smtClean="0"/>
              <a:t>Image source: https://secretlocation.ca/blogs/secrets/tavares-strachan-always-sometimes-never</a:t>
            </a:r>
          </a:p>
          <a:p>
            <a:endParaRPr lang="en-US" i="0" dirty="0"/>
          </a:p>
        </p:txBody>
      </p:sp>
      <p:sp>
        <p:nvSpPr>
          <p:cNvPr id="4" name="Slide Number Placeholder 3"/>
          <p:cNvSpPr>
            <a:spLocks noGrp="1"/>
          </p:cNvSpPr>
          <p:nvPr>
            <p:ph type="sldNum" sz="quarter" idx="10"/>
          </p:nvPr>
        </p:nvSpPr>
        <p:spPr/>
        <p:txBody>
          <a:bodyPr/>
          <a:lstStyle/>
          <a:p>
            <a:fld id="{5CC28524-9E62-41C3-B940-FEDDD46091AB}" type="slidenum">
              <a:rPr lang="en-US" smtClean="0"/>
              <a:t>13</a:t>
            </a:fld>
            <a:endParaRPr lang="en-US"/>
          </a:p>
        </p:txBody>
      </p:sp>
    </p:spTree>
    <p:extLst>
      <p:ext uri="{BB962C8B-B14F-4D97-AF65-F5344CB8AC3E}">
        <p14:creationId xmlns:p14="http://schemas.microsoft.com/office/powerpoint/2010/main" val="376862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https://secretlocation.ca/blogs/secrets/tavares-strachan-always-sometimes-never</a:t>
            </a:r>
          </a:p>
          <a:p>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14</a:t>
            </a:fld>
            <a:endParaRPr lang="en-US"/>
          </a:p>
        </p:txBody>
      </p:sp>
    </p:spTree>
    <p:extLst>
      <p:ext uri="{BB962C8B-B14F-4D97-AF65-F5344CB8AC3E}">
        <p14:creationId xmlns:p14="http://schemas.microsoft.com/office/powerpoint/2010/main" val="342108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0" i="1" kern="1200" dirty="0" smtClean="0">
                <a:solidFill>
                  <a:schemeClr val="tx1"/>
                </a:solidFill>
                <a:effectLst/>
                <a:latin typeface="+mn-lt"/>
                <a:ea typeface="+mn-ea"/>
                <a:cs typeface="+mn-cs"/>
              </a:rPr>
              <a:t>Constellation Experiment</a:t>
            </a:r>
            <a:r>
              <a:rPr lang="en-US" sz="1200" b="0" i="1"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series is a </a:t>
            </a:r>
            <a:r>
              <a:rPr lang="en-US" sz="1200" b="0" i="0" kern="1200" dirty="0" smtClean="0">
                <a:solidFill>
                  <a:schemeClr val="tx1"/>
                </a:solidFill>
                <a:effectLst/>
                <a:latin typeface="+mn-lt"/>
                <a:ea typeface="+mn-ea"/>
                <a:cs typeface="+mn-cs"/>
              </a:rPr>
              <a:t>project about the Polar Eclipse. The exhibition includes various collections of installations, videos, sculptures and collage works by the artist. Walking through the exhibition, Strachan shares with us his experiences from an expedition to the North Pole. He created pieces that narrate his journey and explore themes of culture, physical displacement, and the evolution of historic discoveries. The artist successfully executed his theme of displacement, both emotionally and physically, through geographical and scientific measurements. His work beautifully combines art and science.</a:t>
            </a:r>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15</a:t>
            </a:fld>
            <a:endParaRPr lang="en-US"/>
          </a:p>
        </p:txBody>
      </p:sp>
    </p:spTree>
    <p:extLst>
      <p:ext uri="{BB962C8B-B14F-4D97-AF65-F5344CB8AC3E}">
        <p14:creationId xmlns:p14="http://schemas.microsoft.com/office/powerpoint/2010/main" val="88553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Image source: http://pomeranz-collection.com/?q=node/214</a:t>
            </a:r>
          </a:p>
          <a:p>
            <a:endParaRPr lang="en-US" i="0" dirty="0" smtClean="0"/>
          </a:p>
          <a:p>
            <a:r>
              <a:rPr lang="en-US" i="0" dirty="0" smtClean="0"/>
              <a:t>The notion of invisibility continues in this collection with this collage/portrait.</a:t>
            </a:r>
          </a:p>
          <a:p>
            <a:endParaRPr lang="en-US" i="0" dirty="0" smtClean="0"/>
          </a:p>
          <a:p>
            <a:r>
              <a:rPr lang="en-US" i="1" dirty="0" smtClean="0"/>
              <a:t>Mathew Henson </a:t>
            </a:r>
            <a:r>
              <a:rPr lang="en-US" dirty="0" smtClean="0"/>
              <a:t>(2012) is </a:t>
            </a:r>
            <a:r>
              <a:rPr lang="en-US" sz="1200" b="0" i="0" kern="1200" dirty="0" smtClean="0">
                <a:solidFill>
                  <a:schemeClr val="tx1"/>
                </a:solidFill>
                <a:effectLst/>
                <a:latin typeface="+mn-lt"/>
                <a:ea typeface="+mn-ea"/>
                <a:cs typeface="+mn-cs"/>
              </a:rPr>
              <a:t>a fragmented portrait of the explorer, Mathew Henson.  Henson was the first to discover the North Pole in 1909 with Robert Peary, but was not credited for his contributions because of his race.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this piece there are no actual images of Mathew Henson used</a:t>
            </a:r>
            <a:r>
              <a:rPr lang="en-US" sz="1200" b="0" i="0" kern="1200" baseline="0" dirty="0" smtClean="0">
                <a:solidFill>
                  <a:schemeClr val="tx1"/>
                </a:solidFill>
                <a:effectLst/>
                <a:latin typeface="+mn-lt"/>
                <a:ea typeface="+mn-ea"/>
                <a:cs typeface="+mn-cs"/>
              </a:rPr>
              <a:t> --- o</a:t>
            </a:r>
            <a:r>
              <a:rPr lang="en-US" sz="1200" b="0" i="0" kern="1200" dirty="0" smtClean="0">
                <a:solidFill>
                  <a:schemeClr val="tx1"/>
                </a:solidFill>
                <a:effectLst/>
                <a:latin typeface="+mn-lt"/>
                <a:ea typeface="+mn-ea"/>
                <a:cs typeface="+mn-cs"/>
              </a:rPr>
              <a:t>nly images from aspects of his life, for example, his family, dog sleds, arctic tools for hunting, his house, and a number of his personal experiences during his time in the arctic. The artist printed images then out cut them and built a portrait of this unknown explorer.</a:t>
            </a:r>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16</a:t>
            </a:fld>
            <a:endParaRPr lang="en-US"/>
          </a:p>
        </p:txBody>
      </p:sp>
    </p:spTree>
    <p:extLst>
      <p:ext uri="{BB962C8B-B14F-4D97-AF65-F5344CB8AC3E}">
        <p14:creationId xmlns:p14="http://schemas.microsoft.com/office/powerpoint/2010/main" val="22774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 from: </a:t>
            </a:r>
            <a:r>
              <a:rPr lang="en-US" i="1" dirty="0" smtClean="0"/>
              <a:t>Mathew Henson </a:t>
            </a:r>
            <a:r>
              <a:rPr lang="en-US" dirty="0" smtClean="0"/>
              <a:t>(2012)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Image source: http://pomeranz-collection.com/?q=node/214</a:t>
            </a:r>
          </a:p>
          <a:p>
            <a:r>
              <a:rPr lang="en-US" dirty="0" smtClean="0"/>
              <a:t>“</a:t>
            </a:r>
            <a:r>
              <a:rPr lang="en-US" sz="1200" b="0" i="0" kern="1200" dirty="0" smtClean="0">
                <a:solidFill>
                  <a:schemeClr val="tx1"/>
                </a:solidFill>
                <a:effectLst/>
                <a:latin typeface="+mn-lt"/>
                <a:ea typeface="+mn-ea"/>
                <a:cs typeface="+mn-cs"/>
              </a:rPr>
              <a:t>This work, which is part the </a:t>
            </a:r>
            <a:r>
              <a:rPr lang="en-US" sz="1200" b="0" i="1" kern="1200" dirty="0" smtClean="0">
                <a:solidFill>
                  <a:schemeClr val="tx1"/>
                </a:solidFill>
                <a:effectLst/>
                <a:latin typeface="+mn-lt"/>
                <a:ea typeface="+mn-ea"/>
                <a:cs typeface="+mn-cs"/>
              </a:rPr>
              <a:t>Constellation Experiment</a:t>
            </a:r>
            <a:r>
              <a:rPr lang="en-US" sz="1200" b="0" i="0" kern="1200" dirty="0" smtClean="0">
                <a:solidFill>
                  <a:schemeClr val="tx1"/>
                </a:solidFill>
                <a:effectLst/>
                <a:latin typeface="+mn-lt"/>
                <a:ea typeface="+mn-ea"/>
                <a:cs typeface="+mn-cs"/>
              </a:rPr>
              <a:t> series, is dealing with the idea of invisible. The numbers are used to catalog each object in the collage. The same way an analyst would analyze a crime scene, the numbers are attempting to find order. The numbers also now represent a kind of aesthetic chaos and an explosion of scientific data.”</a:t>
            </a:r>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17</a:t>
            </a:fld>
            <a:endParaRPr lang="en-US"/>
          </a:p>
        </p:txBody>
      </p:sp>
    </p:spTree>
    <p:extLst>
      <p:ext uri="{BB962C8B-B14F-4D97-AF65-F5344CB8AC3E}">
        <p14:creationId xmlns:p14="http://schemas.microsoft.com/office/powerpoint/2010/main" val="1842305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Invisibles” comprises objects that were meaningful to Rosalind Franklin,</a:t>
            </a:r>
            <a:r>
              <a:rPr lang="en-US" sz="1200" b="0" i="0" kern="1200" baseline="0" dirty="0" smtClean="0">
                <a:solidFill>
                  <a:schemeClr val="tx1"/>
                </a:solidFill>
                <a:effectLst/>
                <a:latin typeface="+mn-lt"/>
                <a:ea typeface="+mn-ea"/>
                <a:cs typeface="+mn-cs"/>
              </a:rPr>
              <a:t> a </a:t>
            </a:r>
            <a:r>
              <a:rPr lang="en-US" sz="1200" b="0" i="0" kern="1200" dirty="0" smtClean="0">
                <a:solidFill>
                  <a:schemeClr val="tx1"/>
                </a:solidFill>
                <a:effectLst/>
                <a:latin typeface="+mn-lt"/>
                <a:ea typeface="+mn-ea"/>
                <a:cs typeface="+mn-cs"/>
              </a:rPr>
              <a:t>historically overlooked scientist who laid the groundwork for Francis Crick and James Watson’s discovery of DNA’s double-helix structure.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C28524-9E62-41C3-B940-FEDDD46091AB}" type="slidenum">
              <a:rPr lang="en-US" smtClean="0"/>
              <a:t>18</a:t>
            </a:fld>
            <a:endParaRPr lang="en-US"/>
          </a:p>
        </p:txBody>
      </p:sp>
    </p:spTree>
    <p:extLst>
      <p:ext uri="{BB962C8B-B14F-4D97-AF65-F5344CB8AC3E}">
        <p14:creationId xmlns:p14="http://schemas.microsoft.com/office/powerpoint/2010/main" val="384971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http://www.artnews.com/2015/11/12/its-never-really-over-tavares-strachan-on-his-new-rosalind-franklin-inspired-show/</a:t>
            </a:r>
          </a:p>
          <a:p>
            <a:endParaRPr lang="en-US" dirty="0" smtClean="0"/>
          </a:p>
          <a:p>
            <a:r>
              <a:rPr lang="en-US" sz="1200" b="0" i="0" kern="1200" dirty="0" smtClean="0">
                <a:solidFill>
                  <a:schemeClr val="tx1"/>
                </a:solidFill>
                <a:effectLst/>
                <a:latin typeface="+mn-lt"/>
                <a:ea typeface="+mn-ea"/>
                <a:cs typeface="+mn-cs"/>
              </a:rPr>
              <a:t>Rosalind Franklin is the historically overlooked scientist who laid the groundwork for Francis Crick and James Watson’s discovery of DNA’s double-helix structure.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Franklin died at the young</a:t>
            </a:r>
            <a:r>
              <a:rPr lang="en-US" sz="1200" b="0" i="0" kern="1200" baseline="0" dirty="0" smtClean="0">
                <a:solidFill>
                  <a:schemeClr val="tx1"/>
                </a:solidFill>
                <a:effectLst/>
                <a:latin typeface="+mn-lt"/>
                <a:ea typeface="+mn-ea"/>
                <a:cs typeface="+mn-cs"/>
              </a:rPr>
              <a:t> age of </a:t>
            </a:r>
            <a:r>
              <a:rPr lang="en-US" sz="1200" b="0" i="0" kern="1200" dirty="0" smtClean="0">
                <a:solidFill>
                  <a:schemeClr val="tx1"/>
                </a:solidFill>
                <a:effectLst/>
                <a:latin typeface="+mn-lt"/>
                <a:ea typeface="+mn-ea"/>
                <a:cs typeface="+mn-cs"/>
              </a:rPr>
              <a:t> 37 of cancer.</a:t>
            </a:r>
            <a:r>
              <a:rPr lang="en-US" sz="1200" b="0" i="0" kern="1200" baseline="0" dirty="0" smtClean="0">
                <a:solidFill>
                  <a:schemeClr val="tx1"/>
                </a:solidFill>
                <a:effectLst/>
                <a:latin typeface="+mn-lt"/>
                <a:ea typeface="+mn-ea"/>
                <a:cs typeface="+mn-cs"/>
              </a:rPr>
              <a:t> She</a:t>
            </a:r>
            <a:r>
              <a:rPr lang="en-US" sz="1200" b="0" i="0" kern="1200" dirty="0" smtClean="0">
                <a:solidFill>
                  <a:schemeClr val="tx1"/>
                </a:solidFill>
                <a:effectLst/>
                <a:latin typeface="+mn-lt"/>
                <a:ea typeface="+mn-ea"/>
                <a:cs typeface="+mn-cs"/>
              </a:rPr>
              <a:t> was excluded from the Nobel Prize (it’s not given posthumously) that Watson, Crick, and Maurice Wilkins were awarded in 1962.</a:t>
            </a:r>
            <a:endParaRPr lang="en-US" i="0" dirty="0"/>
          </a:p>
        </p:txBody>
      </p:sp>
      <p:sp>
        <p:nvSpPr>
          <p:cNvPr id="4" name="Slide Number Placeholder 3"/>
          <p:cNvSpPr>
            <a:spLocks noGrp="1"/>
          </p:cNvSpPr>
          <p:nvPr>
            <p:ph type="sldNum" sz="quarter" idx="10"/>
          </p:nvPr>
        </p:nvSpPr>
        <p:spPr/>
        <p:txBody>
          <a:bodyPr/>
          <a:lstStyle/>
          <a:p>
            <a:fld id="{5CC28524-9E62-41C3-B940-FEDDD46091AB}" type="slidenum">
              <a:rPr lang="en-US" smtClean="0"/>
              <a:t>19</a:t>
            </a:fld>
            <a:endParaRPr lang="en-US"/>
          </a:p>
        </p:txBody>
      </p:sp>
    </p:spTree>
    <p:extLst>
      <p:ext uri="{BB962C8B-B14F-4D97-AF65-F5344CB8AC3E}">
        <p14:creationId xmlns:p14="http://schemas.microsoft.com/office/powerpoint/2010/main" val="166371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students to describe the building --- its features, its setting, possible location and function, and any striking details they note.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Tavares Strachan, </a:t>
            </a:r>
            <a:r>
              <a:rPr lang="en-US" sz="1200" b="0" i="1" kern="1200" dirty="0" smtClean="0">
                <a:solidFill>
                  <a:schemeClr val="tx1"/>
                </a:solidFill>
                <a:effectLst/>
                <a:latin typeface="+mn-lt"/>
                <a:ea typeface="+mn-ea"/>
                <a:cs typeface="+mn-cs"/>
              </a:rPr>
              <a:t>The Encyclopedia of Invisibility</a:t>
            </a:r>
            <a:r>
              <a:rPr lang="en-US" sz="1200" b="0" i="0" kern="1200" dirty="0" smtClean="0">
                <a:solidFill>
                  <a:schemeClr val="tx1"/>
                </a:solidFill>
                <a:effectLst/>
                <a:latin typeface="+mn-lt"/>
                <a:ea typeface="+mn-ea"/>
                <a:cs typeface="+mn-cs"/>
              </a:rPr>
              <a:t>, installation view, 2018. 57th Carnegie International. Photo: Bryan Conley.</a:t>
            </a:r>
          </a:p>
          <a:p>
            <a:r>
              <a:rPr lang="en-US" sz="1200" b="0" i="0" kern="1200" dirty="0" smtClean="0">
                <a:solidFill>
                  <a:schemeClr val="tx1"/>
                </a:solidFill>
                <a:effectLst/>
                <a:latin typeface="+mn-lt"/>
                <a:ea typeface="+mn-ea"/>
                <a:cs typeface="+mn-cs"/>
              </a:rPr>
              <a:t>Image source:</a:t>
            </a:r>
            <a:r>
              <a:rPr lang="en-US" sz="1200" b="0" i="0" kern="1200" baseline="0" dirty="0" smtClean="0">
                <a:solidFill>
                  <a:schemeClr val="tx1"/>
                </a:solidFill>
                <a:effectLst/>
                <a:latin typeface="+mn-lt"/>
                <a:ea typeface="+mn-ea"/>
                <a:cs typeface="+mn-cs"/>
              </a:rPr>
              <a:t>  https://brooklynrail.org/2018/11/artseen/Carnegie-International-57th-Edition</a:t>
            </a:r>
          </a:p>
          <a:p>
            <a:endParaRPr lang="en-US" dirty="0" smtClean="0"/>
          </a:p>
          <a:p>
            <a:r>
              <a:rPr lang="en-US" sz="1200" b="0" i="0" kern="1200" dirty="0" smtClean="0">
                <a:solidFill>
                  <a:schemeClr val="tx1"/>
                </a:solidFill>
                <a:effectLst/>
                <a:latin typeface="+mn-lt"/>
                <a:ea typeface="+mn-ea"/>
                <a:cs typeface="+mn-cs"/>
              </a:rPr>
              <a:t>Tavares Strachan uses neon signs to add the names of overlooked figures, including African American and feminist heroes, to those inscribed on the stone of the original building—Beethoven, Michelangelo, Newton, and Shakespeare (all famous white men). </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Some of the people chosen by Strachan to be included in the project: Robert Hayden, Ahmad Baba al </a:t>
            </a:r>
            <a:r>
              <a:rPr lang="en-US" sz="1200" b="0" i="0" kern="1200" dirty="0" err="1" smtClean="0">
                <a:solidFill>
                  <a:schemeClr val="tx1"/>
                </a:solidFill>
                <a:effectLst/>
                <a:latin typeface="+mn-lt"/>
                <a:ea typeface="+mn-ea"/>
                <a:cs typeface="+mn-cs"/>
              </a:rPr>
              <a:t>Massufi</a:t>
            </a:r>
            <a:r>
              <a:rPr lang="en-US" sz="1200" b="0" i="0" kern="1200" dirty="0" smtClean="0">
                <a:solidFill>
                  <a:schemeClr val="tx1"/>
                </a:solidFill>
                <a:effectLst/>
                <a:latin typeface="+mn-lt"/>
                <a:ea typeface="+mn-ea"/>
                <a:cs typeface="+mn-cs"/>
              </a:rPr>
              <a:t>, Agnes </a:t>
            </a:r>
            <a:r>
              <a:rPr lang="en-US" sz="1200" b="0" i="0" kern="1200" dirty="0" err="1" smtClean="0">
                <a:solidFill>
                  <a:schemeClr val="tx1"/>
                </a:solidFill>
                <a:effectLst/>
                <a:latin typeface="+mn-lt"/>
                <a:ea typeface="+mn-ea"/>
                <a:cs typeface="+mn-cs"/>
              </a:rPr>
              <a:t>Luise</a:t>
            </a:r>
            <a:r>
              <a:rPr lang="en-US" sz="1200" b="0" i="0" kern="1200" dirty="0" smtClean="0">
                <a:solidFill>
                  <a:schemeClr val="tx1"/>
                </a:solidFill>
                <a:effectLst/>
                <a:latin typeface="+mn-lt"/>
                <a:ea typeface="+mn-ea"/>
                <a:cs typeface="+mn-cs"/>
              </a:rPr>
              <a:t> Wilhelmine </a:t>
            </a:r>
            <a:r>
              <a:rPr lang="en-US" sz="1200" b="0" i="0" kern="1200" dirty="0" err="1" smtClean="0">
                <a:solidFill>
                  <a:schemeClr val="tx1"/>
                </a:solidFill>
                <a:effectLst/>
                <a:latin typeface="+mn-lt"/>
                <a:ea typeface="+mn-ea"/>
                <a:cs typeface="+mn-cs"/>
              </a:rPr>
              <a:t>Pockels</a:t>
            </a:r>
            <a:r>
              <a:rPr lang="en-US" sz="1200" b="0" i="0" kern="1200" dirty="0" smtClean="0">
                <a:solidFill>
                  <a:schemeClr val="tx1"/>
                </a:solidFill>
                <a:effectLst/>
                <a:latin typeface="+mn-lt"/>
                <a:ea typeface="+mn-ea"/>
                <a:cs typeface="+mn-cs"/>
              </a:rPr>
              <a:t>, Rosalyn Yalow, Shirley Chisholm, George Edwin Taylor, Oscar Zeta Acosta, Bruno </a:t>
            </a:r>
            <a:r>
              <a:rPr lang="en-US" sz="1200" b="0" i="0" kern="1200" dirty="0" err="1" smtClean="0">
                <a:solidFill>
                  <a:schemeClr val="tx1"/>
                </a:solidFill>
                <a:effectLst/>
                <a:latin typeface="+mn-lt"/>
                <a:ea typeface="+mn-ea"/>
                <a:cs typeface="+mn-cs"/>
              </a:rPr>
              <a:t>Manser</a:t>
            </a:r>
            <a:r>
              <a:rPr lang="en-US" sz="1200" b="0" i="0" kern="1200" dirty="0" smtClean="0">
                <a:solidFill>
                  <a:schemeClr val="tx1"/>
                </a:solidFill>
                <a:effectLst/>
                <a:latin typeface="+mn-lt"/>
                <a:ea typeface="+mn-ea"/>
                <a:cs typeface="+mn-cs"/>
              </a:rPr>
              <a:t>, Francesca Woodman, Francis “Frank” Johnson, Mel Blanc, Alison Hargreaves </a:t>
            </a:r>
          </a:p>
          <a:p>
            <a:endParaRPr lang="en-US" dirty="0" smtClean="0"/>
          </a:p>
          <a:p>
            <a:r>
              <a:rPr lang="en-US" sz="1200" b="0" i="0" kern="1200" dirty="0" smtClean="0">
                <a:solidFill>
                  <a:schemeClr val="tx1"/>
                </a:solidFill>
                <a:effectLst/>
                <a:latin typeface="+mn-lt"/>
                <a:ea typeface="+mn-ea"/>
                <a:cs typeface="+mn-cs"/>
              </a:rPr>
              <a:t>Inspired by the names of important historical figures that are inscribed in the façade of the museum, Tavares Strachan added his own set of names of significant people to the exterior of the building, in neon. In the artist’s attempt to correct what he calls the “social amnesia of forgetting,” he makes visible the people heretofore forgotten by history. Now, along with Shakespeare and Michelangelo, there are also the names of Robert Lawrence, the first African-American astronaut, and English chemist Rosalind Franklin, who contributed to our understanding of DNA.</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C28524-9E62-41C3-B940-FEDDD46091AB}" type="slidenum">
              <a:rPr lang="en-US" smtClean="0"/>
              <a:t>2</a:t>
            </a:fld>
            <a:endParaRPr lang="en-US"/>
          </a:p>
        </p:txBody>
      </p:sp>
    </p:spTree>
    <p:extLst>
      <p:ext uri="{BB962C8B-B14F-4D97-AF65-F5344CB8AC3E}">
        <p14:creationId xmlns:p14="http://schemas.microsoft.com/office/powerpoint/2010/main" val="1972935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objects</a:t>
            </a:r>
            <a:r>
              <a:rPr lang="en-US" sz="1200" b="0" i="0" kern="1200" baseline="0" dirty="0" smtClean="0">
                <a:solidFill>
                  <a:schemeClr val="tx1"/>
                </a:solidFill>
                <a:effectLst/>
                <a:latin typeface="+mn-lt"/>
                <a:ea typeface="+mn-ea"/>
                <a:cs typeface="+mn-cs"/>
              </a:rPr>
              <a:t> in the series are</a:t>
            </a:r>
            <a:r>
              <a:rPr lang="en-US" sz="1200" b="0" i="0" kern="1200" dirty="0" smtClean="0">
                <a:solidFill>
                  <a:schemeClr val="tx1"/>
                </a:solidFill>
                <a:effectLst/>
                <a:latin typeface="+mn-lt"/>
                <a:ea typeface="+mn-ea"/>
                <a:cs typeface="+mn-cs"/>
              </a:rPr>
              <a:t> partly transparent: e.g., a pair of nurse’s shoes (she included her nurse in her will), a cricket ball and bat (she was an avid fan of the sport)</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a microscope.</a:t>
            </a:r>
            <a:endParaRPr lang="en-US" dirty="0" smtClean="0"/>
          </a:p>
          <a:p>
            <a:endParaRPr lang="en-US" sz="1200" dirty="0" smtClean="0">
              <a:latin typeface="Garamond"/>
              <a:cs typeface="Garamond"/>
            </a:endParaRPr>
          </a:p>
          <a:p>
            <a:r>
              <a:rPr lang="en-US" sz="1800" dirty="0" smtClean="0">
                <a:latin typeface="Arial" panose="020B0604020202020204" pitchFamily="34" charset="0"/>
                <a:cs typeface="Arial" panose="020B0604020202020204" pitchFamily="34" charset="0"/>
              </a:rPr>
              <a:t>Image</a:t>
            </a:r>
            <a:r>
              <a:rPr lang="en-US" sz="1800" baseline="0" dirty="0" smtClean="0">
                <a:latin typeface="Arial" panose="020B0604020202020204" pitchFamily="34" charset="0"/>
                <a:cs typeface="Arial" panose="020B0604020202020204" pitchFamily="34" charset="0"/>
              </a:rPr>
              <a:t> Source: https://www.guernicamag.com/tavares-strachan-the-breaking-is-the-fixing </a:t>
            </a:r>
            <a:endParaRPr lang="en-US" sz="1800" i="0" dirty="0" smtClean="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CC28524-9E62-41C3-B940-FEDDD46091AB}" type="slidenum">
              <a:rPr lang="en-US" smtClean="0"/>
              <a:t>20</a:t>
            </a:fld>
            <a:endParaRPr lang="en-US"/>
          </a:p>
        </p:txBody>
      </p:sp>
    </p:spTree>
    <p:extLst>
      <p:ext uri="{BB962C8B-B14F-4D97-AF65-F5344CB8AC3E}">
        <p14:creationId xmlns:p14="http://schemas.microsoft.com/office/powerpoint/2010/main" val="1584343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literature, science, and art</a:t>
            </a:r>
          </a:p>
          <a:p>
            <a:pPr marL="228600" indent="-228600">
              <a:buAutoNum type="arabicPeriod"/>
            </a:pPr>
            <a:r>
              <a:rPr lang="en-US" sz="1200" kern="1200" dirty="0" smtClean="0">
                <a:solidFill>
                  <a:schemeClr val="tx1"/>
                </a:solidFill>
                <a:effectLst/>
                <a:latin typeface="+mn-lt"/>
                <a:ea typeface="+mn-ea"/>
                <a:cs typeface="+mn-cs"/>
              </a:rPr>
              <a:t>Franklin, Rembrandt, Chopin, and Darwin</a:t>
            </a:r>
          </a:p>
          <a:p>
            <a:pPr marL="228600" indent="-228600">
              <a:buAutoNum type="arabicPeriod"/>
            </a:pPr>
            <a:r>
              <a:rPr lang="en-US" sz="1200" kern="1200" dirty="0" smtClean="0">
                <a:solidFill>
                  <a:schemeClr val="tx1"/>
                </a:solidFill>
                <a:effectLst/>
                <a:latin typeface="+mn-lt"/>
                <a:ea typeface="+mn-ea"/>
                <a:cs typeface="+mn-cs"/>
              </a:rPr>
              <a:t>“Monk,” “Baldwin,” “</a:t>
            </a:r>
            <a:r>
              <a:rPr lang="en-US" sz="1200" kern="1200" dirty="0" err="1" smtClean="0">
                <a:solidFill>
                  <a:schemeClr val="tx1"/>
                </a:solidFill>
                <a:effectLst/>
                <a:latin typeface="+mn-lt"/>
                <a:ea typeface="+mn-ea"/>
                <a:cs typeface="+mn-cs"/>
              </a:rPr>
              <a:t>Lamarr</a:t>
            </a:r>
            <a:r>
              <a:rPr lang="en-US" sz="1200" kern="1200" dirty="0" smtClean="0">
                <a:solidFill>
                  <a:schemeClr val="tx1"/>
                </a:solidFill>
                <a:effectLst/>
                <a:latin typeface="+mn-lt"/>
                <a:ea typeface="+mn-ea"/>
                <a:cs typeface="+mn-cs"/>
              </a:rPr>
              <a:t>,” “Norgay,” and “Tupac Shakur”</a:t>
            </a:r>
          </a:p>
          <a:p>
            <a:pPr marL="228600" indent="-228600">
              <a:buAutoNum type="arabicPeriod"/>
            </a:pPr>
            <a:r>
              <a:rPr lang="en-US" sz="1200" kern="1200" dirty="0" smtClean="0">
                <a:solidFill>
                  <a:schemeClr val="tx1"/>
                </a:solidFill>
                <a:effectLst/>
                <a:latin typeface="+mn-lt"/>
                <a:ea typeface="+mn-ea"/>
                <a:cs typeface="+mn-cs"/>
              </a:rPr>
              <a:t>“All of the people that have been made invisible through the mechanism of history.”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The children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dressed in white uniforms consisting of a bomber jacket adorned with patches (each one had a name of one of the invisible), collared shirt, tie, and slacks. The kids acted as museum docents, giving participants a tour of the project. Each child stood on a soapbox and recited information about the character he or she embodied</a:t>
            </a:r>
            <a:r>
              <a:rPr lang="en-US" sz="1200" kern="1200" dirty="0" smtClean="0">
                <a:solidFill>
                  <a:schemeClr val="tx1"/>
                </a:solidFill>
                <a:effectLst/>
                <a:latin typeface="+mn-lt"/>
                <a:ea typeface="+mn-ea"/>
                <a:cs typeface="+mn-cs"/>
              </a:rPr>
              <a:t>.</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to teacher: </a:t>
            </a:r>
            <a:r>
              <a:rPr lang="en-US" sz="1200" kern="1200" dirty="0" smtClean="0">
                <a:solidFill>
                  <a:schemeClr val="tx1"/>
                </a:solidFill>
                <a:effectLst/>
                <a:latin typeface="+mn-lt"/>
                <a:ea typeface="+mn-ea"/>
                <a:cs typeface="+mn-cs"/>
              </a:rPr>
              <a:t>In describing the process of developing encyclopedia entries,</a:t>
            </a:r>
            <a:r>
              <a:rPr lang="en-US" sz="1200" kern="1200" baseline="0" dirty="0" smtClean="0">
                <a:solidFill>
                  <a:schemeClr val="tx1"/>
                </a:solidFill>
                <a:effectLst/>
                <a:latin typeface="+mn-lt"/>
                <a:ea typeface="+mn-ea"/>
                <a:cs typeface="+mn-cs"/>
              </a:rPr>
              <a:t> Tavares has </a:t>
            </a:r>
            <a:r>
              <a:rPr lang="en-US" sz="1200" kern="1200" dirty="0" smtClean="0">
                <a:solidFill>
                  <a:schemeClr val="tx1"/>
                </a:solidFill>
                <a:effectLst/>
                <a:latin typeface="+mn-lt"/>
                <a:ea typeface="+mn-ea"/>
                <a:cs typeface="+mn-cs"/>
              </a:rPr>
              <a:t>said: “I think about the next generation. About what is required to be skeptical of the work and skeptical of authority.” (Strachan,</a:t>
            </a:r>
            <a:r>
              <a:rPr lang="en-US" sz="1200" kern="1200" baseline="0" dirty="0" smtClean="0">
                <a:solidFill>
                  <a:schemeClr val="tx1"/>
                </a:solidFill>
                <a:effectLst/>
                <a:latin typeface="+mn-lt"/>
                <a:ea typeface="+mn-ea"/>
                <a:cs typeface="+mn-cs"/>
              </a:rPr>
              <a:t> T. Artist Talk, USF Contemporary Art Museum, January 11, 2019, Tampa, FL.)</a:t>
            </a:r>
            <a:endParaRPr lang="en-US" dirty="0" smtClean="0"/>
          </a:p>
          <a:p>
            <a:pPr marL="0" indent="0">
              <a:buNone/>
            </a:pPr>
            <a:r>
              <a:rPr lang="en-US" dirty="0" smtClean="0"/>
              <a:t>6.   Varies by student.</a:t>
            </a:r>
          </a:p>
        </p:txBody>
      </p:sp>
      <p:sp>
        <p:nvSpPr>
          <p:cNvPr id="4" name="Slide Number Placeholder 3"/>
          <p:cNvSpPr>
            <a:spLocks noGrp="1"/>
          </p:cNvSpPr>
          <p:nvPr>
            <p:ph type="sldNum" sz="quarter" idx="10"/>
          </p:nvPr>
        </p:nvSpPr>
        <p:spPr/>
        <p:txBody>
          <a:bodyPr/>
          <a:lstStyle/>
          <a:p>
            <a:fld id="{5CC28524-9E62-41C3-B940-FEDDD46091AB}" type="slidenum">
              <a:rPr lang="en-US" smtClean="0"/>
              <a:t>21</a:t>
            </a:fld>
            <a:endParaRPr lang="en-US"/>
          </a:p>
        </p:txBody>
      </p:sp>
    </p:spTree>
    <p:extLst>
      <p:ext uri="{BB962C8B-B14F-4D97-AF65-F5344CB8AC3E}">
        <p14:creationId xmlns:p14="http://schemas.microsoft.com/office/powerpoint/2010/main" val="4321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volunteers to come closer to the screen to read any words they are able to make out.  Ask: </a:t>
            </a:r>
            <a:r>
              <a:rPr lang="en-US" sz="1200" i="1" kern="1200" dirty="0" smtClean="0">
                <a:solidFill>
                  <a:schemeClr val="tx1"/>
                </a:solidFill>
                <a:effectLst/>
                <a:latin typeface="+mn-lt"/>
                <a:ea typeface="+mn-ea"/>
                <a:cs typeface="+mn-cs"/>
              </a:rPr>
              <a:t>What might these words in neon mean?  Why are they in neon?</a:t>
            </a:r>
            <a:endParaRPr lang="en-US" sz="1200" kern="1200" dirty="0" smtClean="0">
              <a:solidFill>
                <a:schemeClr val="tx1"/>
              </a:solidFill>
              <a:effectLst/>
              <a:latin typeface="+mn-lt"/>
              <a:ea typeface="+mn-ea"/>
              <a:cs typeface="+mn-cs"/>
            </a:endParaRPr>
          </a:p>
          <a:p>
            <a:endParaRPr lang="en-US" dirty="0" smtClean="0"/>
          </a:p>
          <a:p>
            <a:r>
              <a:rPr lang="en-US" dirty="0" smtClean="0"/>
              <a:t>Background informational</a:t>
            </a:r>
            <a:r>
              <a:rPr lang="en-US" baseline="0" dirty="0" smtClean="0"/>
              <a:t> note </a:t>
            </a:r>
            <a:r>
              <a:rPr lang="en-US" dirty="0" smtClean="0"/>
              <a:t>to teacher:</a:t>
            </a:r>
          </a:p>
          <a:p>
            <a:r>
              <a:rPr lang="en-US" dirty="0" smtClean="0"/>
              <a:t>Tavares</a:t>
            </a:r>
            <a:r>
              <a:rPr lang="en-US" baseline="0" dirty="0" smtClean="0"/>
              <a:t> Strachan: </a:t>
            </a:r>
            <a:r>
              <a:rPr lang="en-US" dirty="0" smtClean="0"/>
              <a:t>“</a:t>
            </a:r>
            <a:r>
              <a:rPr lang="en-US" sz="1200" b="0" i="0" kern="1200" dirty="0" smtClean="0">
                <a:solidFill>
                  <a:schemeClr val="tx1"/>
                </a:solidFill>
                <a:effectLst/>
                <a:latin typeface="+mn-lt"/>
                <a:ea typeface="+mn-ea"/>
                <a:cs typeface="+mn-cs"/>
              </a:rPr>
              <a:t>Last night we opened the Carnegie International, where I was asked by Ingrid </a:t>
            </a:r>
            <a:r>
              <a:rPr lang="en-US" sz="1200" b="0" i="0" kern="1200" dirty="0" err="1" smtClean="0">
                <a:solidFill>
                  <a:schemeClr val="tx1"/>
                </a:solidFill>
                <a:effectLst/>
                <a:latin typeface="+mn-lt"/>
                <a:ea typeface="+mn-ea"/>
                <a:cs typeface="+mn-cs"/>
              </a:rPr>
              <a:t>Schaffner</a:t>
            </a:r>
            <a:r>
              <a:rPr lang="en-US" sz="1200" b="0" i="0" kern="1200" dirty="0" smtClean="0">
                <a:solidFill>
                  <a:schemeClr val="tx1"/>
                </a:solidFill>
                <a:effectLst/>
                <a:latin typeface="+mn-lt"/>
                <a:ea typeface="+mn-ea"/>
                <a:cs typeface="+mn-cs"/>
              </a:rPr>
              <a:t>, to contribute about two years ago. At that time, I was researching people who had done incredible things yet not fully recognized for their contributions, rendering them and their actions Invisible. The Carnegie Museum, built in 1905 etched onto its facade names of great men who contributed to science, technology, and the arts, but on this list included no women or people of color. This intervention of adding names of truly amazing invisible people that did not make the original list in 1905 was my small way of saying that perhaps history is not fixed.” (Source:  https://www.toopics.com/p/1889414588393261541_294728568.)</a:t>
            </a:r>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3</a:t>
            </a:fld>
            <a:endParaRPr lang="en-US"/>
          </a:p>
        </p:txBody>
      </p:sp>
    </p:spTree>
    <p:extLst>
      <p:ext uri="{BB962C8B-B14F-4D97-AF65-F5344CB8AC3E}">
        <p14:creationId xmlns:p14="http://schemas.microsoft.com/office/powerpoint/2010/main" val="298167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What words is ‘</a:t>
            </a:r>
            <a:r>
              <a:rPr lang="en-US" sz="1200" i="1" kern="1200" dirty="0" err="1" smtClean="0">
                <a:solidFill>
                  <a:schemeClr val="tx1"/>
                </a:solidFill>
                <a:effectLst/>
                <a:latin typeface="+mn-lt"/>
                <a:ea typeface="+mn-ea"/>
                <a:cs typeface="+mn-cs"/>
              </a:rPr>
              <a:t>Somphone</a:t>
            </a:r>
            <a:r>
              <a:rPr lang="en-US" sz="1200" i="1" kern="1200" dirty="0" smtClean="0">
                <a:solidFill>
                  <a:schemeClr val="tx1"/>
                </a:solidFill>
                <a:effectLst/>
                <a:latin typeface="+mn-lt"/>
                <a:ea typeface="+mn-ea"/>
                <a:cs typeface="+mn-cs"/>
              </a:rPr>
              <a:t>’ in neon partially covering? </a:t>
            </a:r>
            <a:r>
              <a:rPr lang="en-US" sz="1200" kern="1200" dirty="0" smtClean="0">
                <a:solidFill>
                  <a:schemeClr val="tx1"/>
                </a:solidFill>
                <a:effectLst/>
                <a:latin typeface="+mn-lt"/>
                <a:ea typeface="+mn-ea"/>
                <a:cs typeface="+mn-cs"/>
              </a:rPr>
              <a:t>(Rembrandt, the most famous of Dutch painters; Velázquez, an important painter of Spain’s Golden Age)  </a:t>
            </a:r>
          </a:p>
          <a:p>
            <a:r>
              <a:rPr lang="en-US" sz="1200" i="1" kern="1200" dirty="0" smtClean="0">
                <a:solidFill>
                  <a:schemeClr val="tx1"/>
                </a:solidFill>
                <a:effectLst/>
                <a:latin typeface="+mn-lt"/>
                <a:ea typeface="+mn-ea"/>
                <a:cs typeface="+mn-cs"/>
              </a:rPr>
              <a:t>What do you think ‘</a:t>
            </a:r>
            <a:r>
              <a:rPr lang="en-US" sz="1200" i="1" kern="1200" dirty="0" err="1" smtClean="0">
                <a:solidFill>
                  <a:schemeClr val="tx1"/>
                </a:solidFill>
                <a:effectLst/>
                <a:latin typeface="+mn-lt"/>
                <a:ea typeface="+mn-ea"/>
                <a:cs typeface="+mn-cs"/>
              </a:rPr>
              <a:t>Somphone</a:t>
            </a:r>
            <a:r>
              <a:rPr lang="en-US" sz="1200" i="1" kern="1200" dirty="0" smtClean="0">
                <a:solidFill>
                  <a:schemeClr val="tx1"/>
                </a:solidFill>
                <a:effectLst/>
                <a:latin typeface="+mn-lt"/>
                <a:ea typeface="+mn-ea"/>
                <a:cs typeface="+mn-cs"/>
              </a:rPr>
              <a:t>’ refers to?</a:t>
            </a:r>
            <a:r>
              <a:rPr lang="en-US" sz="1200" kern="1200" dirty="0" smtClean="0">
                <a:solidFill>
                  <a:schemeClr val="tx1"/>
                </a:solidFill>
                <a:effectLst/>
                <a:latin typeface="+mn-lt"/>
                <a:ea typeface="+mn-ea"/>
                <a:cs typeface="+mn-cs"/>
              </a:rPr>
              <a:t> [Click on the slide to animate </a:t>
            </a:r>
            <a:r>
              <a:rPr lang="en-US" sz="1200" kern="1200" dirty="0" err="1" smtClean="0">
                <a:solidFill>
                  <a:schemeClr val="tx1"/>
                </a:solidFill>
                <a:effectLst/>
                <a:latin typeface="+mn-lt"/>
                <a:ea typeface="+mn-ea"/>
                <a:cs typeface="+mn-cs"/>
              </a:rPr>
              <a:t>Somphone’s</a:t>
            </a:r>
            <a:r>
              <a:rPr lang="en-US" sz="1200" kern="1200" dirty="0" smtClean="0">
                <a:solidFill>
                  <a:schemeClr val="tx1"/>
                </a:solidFill>
                <a:effectLst/>
                <a:latin typeface="+mn-lt"/>
                <a:ea typeface="+mn-ea"/>
                <a:cs typeface="+mn-cs"/>
              </a:rPr>
              <a:t> photo to be revealed.]   Explain that Sombath </a:t>
            </a:r>
            <a:r>
              <a:rPr lang="en-US" sz="1200" kern="1200" dirty="0" err="1" smtClean="0">
                <a:solidFill>
                  <a:schemeClr val="tx1"/>
                </a:solidFill>
                <a:effectLst/>
                <a:latin typeface="+mn-lt"/>
                <a:ea typeface="+mn-ea"/>
                <a:cs typeface="+mn-cs"/>
              </a:rPr>
              <a:t>Somphone</a:t>
            </a:r>
            <a:r>
              <a:rPr lang="en-US" sz="1200" kern="1200" dirty="0" smtClean="0">
                <a:solidFill>
                  <a:schemeClr val="tx1"/>
                </a:solidFill>
                <a:effectLst/>
                <a:latin typeface="+mn-lt"/>
                <a:ea typeface="+mn-ea"/>
                <a:cs typeface="+mn-cs"/>
              </a:rPr>
              <a:t> was a community activist in Laos, recognized for his work in rural and agricultural development.  He was detained by Laotian police in 2012 and hasn’t been seen since.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Art image source: https://entertainmentcentralpittsburgh.com/artistry/carnegie-international-review/</a:t>
            </a:r>
          </a:p>
          <a:p>
            <a:r>
              <a:rPr lang="en-US" sz="1200" b="0" i="0" kern="1200" dirty="0" smtClean="0">
                <a:solidFill>
                  <a:schemeClr val="tx1"/>
                </a:solidFill>
                <a:effectLst/>
                <a:latin typeface="+mn-lt"/>
                <a:ea typeface="+mn-ea"/>
                <a:cs typeface="+mn-cs"/>
              </a:rPr>
              <a:t>Sombath image source: http://www.padetc.org/about-us/our-founder/</a:t>
            </a:r>
          </a:p>
          <a:p>
            <a:r>
              <a:rPr lang="en-US" sz="1200" b="0" i="0" kern="1200" dirty="0" err="1" smtClean="0">
                <a:solidFill>
                  <a:schemeClr val="tx1"/>
                </a:solidFill>
                <a:effectLst/>
                <a:latin typeface="+mn-lt"/>
                <a:ea typeface="+mn-ea"/>
                <a:cs typeface="+mn-cs"/>
              </a:rPr>
              <a:t>Somphone</a:t>
            </a:r>
            <a:r>
              <a:rPr lang="en-US" sz="1200" b="0" i="0" kern="1200" dirty="0" smtClean="0">
                <a:solidFill>
                  <a:schemeClr val="tx1"/>
                </a:solidFill>
                <a:effectLst/>
                <a:latin typeface="+mn-lt"/>
                <a:ea typeface="+mn-ea"/>
                <a:cs typeface="+mn-cs"/>
              </a:rPr>
              <a:t>: Sombath </a:t>
            </a:r>
            <a:r>
              <a:rPr lang="en-US" sz="1200" b="0" i="0" kern="1200" dirty="0" err="1" smtClean="0">
                <a:solidFill>
                  <a:schemeClr val="tx1"/>
                </a:solidFill>
                <a:effectLst/>
                <a:latin typeface="+mn-lt"/>
                <a:ea typeface="+mn-ea"/>
                <a:cs typeface="+mn-cs"/>
              </a:rPr>
              <a:t>Somphone</a:t>
            </a:r>
            <a:r>
              <a:rPr lang="en-US" sz="1200" b="0" i="0" kern="1200" dirty="0" smtClean="0">
                <a:solidFill>
                  <a:schemeClr val="tx1"/>
                </a:solidFill>
                <a:effectLst/>
                <a:latin typeface="+mn-lt"/>
                <a:ea typeface="+mn-ea"/>
                <a:cs typeface="+mn-cs"/>
              </a:rPr>
              <a:t>, honored for his work in rural and agricultural development in Laos, was for unknown reasons detained by Laotian police in 2012 and hasn’t been seen since. </a:t>
            </a: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CC28524-9E62-41C3-B940-FEDDD46091AB}" type="slidenum">
              <a:rPr lang="en-US" smtClean="0"/>
              <a:t>4</a:t>
            </a:fld>
            <a:endParaRPr lang="en-US"/>
          </a:p>
        </p:txBody>
      </p:sp>
    </p:spTree>
    <p:extLst>
      <p:ext uri="{BB962C8B-B14F-4D97-AF65-F5344CB8AC3E}">
        <p14:creationId xmlns:p14="http://schemas.microsoft.com/office/powerpoint/2010/main" val="242260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source: https://www.lonelyplanet.com/maps/asia/laos/</a:t>
            </a:r>
          </a:p>
          <a:p>
            <a:r>
              <a:rPr lang="en-US" dirty="0" smtClean="0"/>
              <a:t>Poster source:  https://focusweb.org/content/where-sombath-somphone-0 </a:t>
            </a:r>
          </a:p>
          <a:p>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5</a:t>
            </a:fld>
            <a:endParaRPr lang="en-US"/>
          </a:p>
        </p:txBody>
      </p:sp>
    </p:spTree>
    <p:extLst>
      <p:ext uri="{BB962C8B-B14F-4D97-AF65-F5344CB8AC3E}">
        <p14:creationId xmlns:p14="http://schemas.microsoft.com/office/powerpoint/2010/main" val="81262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a:t>
            </a:r>
            <a:r>
              <a:rPr lang="en-US" sz="1200" i="1" kern="1200" dirty="0" smtClean="0">
                <a:solidFill>
                  <a:schemeClr val="tx1"/>
                </a:solidFill>
                <a:effectLst/>
                <a:latin typeface="+mn-lt"/>
                <a:ea typeface="+mn-ea"/>
                <a:cs typeface="+mn-cs"/>
              </a:rPr>
              <a:t> What is the artist trying to say with this work? </a:t>
            </a:r>
            <a:r>
              <a:rPr lang="en-US" sz="1200" kern="1200" dirty="0" smtClean="0">
                <a:solidFill>
                  <a:schemeClr val="tx1"/>
                </a:solidFill>
                <a:effectLst/>
                <a:latin typeface="+mn-lt"/>
                <a:ea typeface="+mn-ea"/>
                <a:cs typeface="+mn-cs"/>
              </a:rPr>
              <a:t>(Explain that of  all the names etched on the façade of the Carnegie Museum of Art, not one is a woman or a person of color..)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In this work, Strachan sought to bring visibility to people who have been forgotten by history, in his estimation.</a:t>
            </a:r>
          </a:p>
          <a:p>
            <a:endParaRPr lang="en-US" dirty="0" smtClean="0"/>
          </a:p>
          <a:p>
            <a:r>
              <a:rPr lang="en-US" dirty="0" smtClean="0"/>
              <a:t>Image sources:</a:t>
            </a:r>
          </a:p>
          <a:p>
            <a:r>
              <a:rPr lang="en-US" dirty="0" smtClean="0"/>
              <a:t>https://www.pghcitypaper.com/pittsburgh/get-lost-in-the-carnegie-international-57th-edition/Content?oid=11204744</a:t>
            </a:r>
          </a:p>
          <a:p>
            <a:r>
              <a:rPr lang="en-US" dirty="0" smtClean="0"/>
              <a:t>http://viaartfund.org/grants/tavares-strachan-encyclopaedia-invisibility/</a:t>
            </a:r>
          </a:p>
          <a:p>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6</a:t>
            </a:fld>
            <a:endParaRPr lang="en-US"/>
          </a:p>
        </p:txBody>
      </p:sp>
    </p:spTree>
    <p:extLst>
      <p:ext uri="{BB962C8B-B14F-4D97-AF65-F5344CB8AC3E}">
        <p14:creationId xmlns:p14="http://schemas.microsoft.com/office/powerpoint/2010/main" val="288890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Strachan: “I remember I first heard of the boxer, Jack Johnson, when I was a 24 year old graduate student. He was an American boxer who, at the height of the Jim Crow era, became the first black world heavyweight boxing champion (1908–1915). He once said to a reporter when asked why black men were so loved, it was because “we eat cold eel and think distant thoughts.” Among his other achievements, he patented a wrench in his workshop. The Carnegie Museum of Art now includes the name of Jack Johnson on its building facade, along with 60 other names of once invisible people that are now added as a part of my contribution to the International!” (Source:  https://www.toopics.com/p/1890774954188694192_294728568.)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Note to teacher: Married to a white woman, Johnson was arrested Johnson for violating</a:t>
            </a:r>
            <a:r>
              <a:rPr lang="en-US" sz="1200" b="0" i="0" kern="1200" baseline="0" dirty="0" smtClean="0">
                <a:solidFill>
                  <a:schemeClr val="tx1"/>
                </a:solidFill>
                <a:effectLst/>
                <a:latin typeface="+mn-lt"/>
                <a:ea typeface="+mn-ea"/>
                <a:cs typeface="+mn-cs"/>
              </a:rPr>
              <a:t> the Mann act (the</a:t>
            </a:r>
            <a:r>
              <a:rPr lang="en-US" sz="1200" b="0" i="0" kern="1200" dirty="0" smtClean="0">
                <a:solidFill>
                  <a:schemeClr val="tx1"/>
                </a:solidFill>
                <a:effectLst/>
                <a:latin typeface="+mn-lt"/>
                <a:ea typeface="+mn-ea"/>
                <a:cs typeface="+mn-cs"/>
              </a:rPr>
              <a:t> transport of a woman across state lines for "immoral purposes“).  Johnson was posthumously pardoned in 2018 and a biopic about the boxer by Sylvester Stallone is in the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Image source:</a:t>
            </a:r>
            <a:r>
              <a:rPr lang="en-US" sz="1200" b="0" i="0" kern="1200" baseline="0" dirty="0" smtClean="0">
                <a:solidFill>
                  <a:schemeClr val="tx1"/>
                </a:solidFill>
                <a:effectLst/>
                <a:latin typeface="+mn-lt"/>
                <a:ea typeface="+mn-ea"/>
                <a:cs typeface="+mn-cs"/>
              </a:rPr>
              <a:t> https://geektyrant.com/news/sylvester-stallone-is-set-to-make-a-film-about-boxer-jack-johnson-who-was-recently-pardoned-by-president-trump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C28524-9E62-41C3-B940-FEDDD46091AB}" type="slidenum">
              <a:rPr lang="en-US" smtClean="0"/>
              <a:t>7</a:t>
            </a:fld>
            <a:endParaRPr lang="en-US"/>
          </a:p>
        </p:txBody>
      </p:sp>
    </p:spTree>
    <p:extLst>
      <p:ext uri="{BB962C8B-B14F-4D97-AF65-F5344CB8AC3E}">
        <p14:creationId xmlns:p14="http://schemas.microsoft.com/office/powerpoint/2010/main" val="178185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sz="1200" b="0" i="0" kern="1200" dirty="0" smtClean="0">
                <a:solidFill>
                  <a:schemeClr val="tx1"/>
                </a:solidFill>
                <a:effectLst/>
                <a:latin typeface="+mn-lt"/>
                <a:ea typeface="+mn-ea"/>
                <a:cs typeface="+mn-cs"/>
              </a:rPr>
              <a:t>Tavares Strachan in his studio. Photo by Andy </a:t>
            </a:r>
            <a:r>
              <a:rPr lang="en-US" sz="1200" b="0" i="0" kern="1200" dirty="0" err="1" smtClean="0">
                <a:solidFill>
                  <a:schemeClr val="tx1"/>
                </a:solidFill>
                <a:effectLst/>
                <a:latin typeface="+mn-lt"/>
                <a:ea typeface="+mn-ea"/>
                <a:cs typeface="+mn-cs"/>
              </a:rPr>
              <a:t>Romer</a:t>
            </a:r>
            <a:r>
              <a:rPr lang="en-US" sz="1200" b="0" i="0" kern="1200" dirty="0" smtClean="0">
                <a:solidFill>
                  <a:schemeClr val="tx1"/>
                </a:solidFill>
                <a:effectLst/>
                <a:latin typeface="+mn-lt"/>
                <a:ea typeface="+mn-ea"/>
                <a:cs typeface="+mn-cs"/>
              </a:rPr>
              <a:t>, courtesy of the artist.</a:t>
            </a:r>
          </a:p>
          <a:p>
            <a:r>
              <a:rPr lang="en-US" sz="1200" b="0" i="0" kern="1200" dirty="0" smtClean="0">
                <a:solidFill>
                  <a:schemeClr val="tx1"/>
                </a:solidFill>
                <a:effectLst/>
                <a:latin typeface="+mn-lt"/>
                <a:ea typeface="+mn-ea"/>
                <a:cs typeface="+mn-cs"/>
              </a:rPr>
              <a:t>Source: https://news.artnet.com/art-world/tavares-strachan-allen-institute-spacex-lacma-1218743</a:t>
            </a:r>
          </a:p>
          <a:p>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8</a:t>
            </a:fld>
            <a:endParaRPr lang="en-US"/>
          </a:p>
        </p:txBody>
      </p:sp>
    </p:spTree>
    <p:extLst>
      <p:ext uri="{BB962C8B-B14F-4D97-AF65-F5344CB8AC3E}">
        <p14:creationId xmlns:p14="http://schemas.microsoft.com/office/powerpoint/2010/main" val="271850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aramond"/>
                <a:cs typeface="Garamond"/>
              </a:rPr>
              <a:t>Childhood photo of</a:t>
            </a:r>
            <a:r>
              <a:rPr lang="en-US" baseline="0" dirty="0" smtClean="0">
                <a:latin typeface="Garamond"/>
                <a:cs typeface="Garamond"/>
              </a:rPr>
              <a:t> Tavares: </a:t>
            </a:r>
            <a:r>
              <a:rPr lang="en-US" baseline="0" dirty="0" err="1" smtClean="0">
                <a:latin typeface="Garamond"/>
                <a:cs typeface="Garamond"/>
              </a:rPr>
              <a:t>FaceBook</a:t>
            </a:r>
            <a:r>
              <a:rPr lang="en-US" baseline="0" dirty="0" smtClean="0">
                <a:latin typeface="Garamond"/>
                <a:cs typeface="Garamond"/>
              </a:rPr>
              <a:t>, https://www.facebook.com/TavaresStrachan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aramond"/>
              <a:cs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aramond"/>
                <a:cs typeface="Garamond"/>
              </a:rPr>
              <a:t>Removed by distance from any direct access to the masterpieces of the Western art, as a child Strachan admittedly gained much of his knowledge of the outside world, including art, through several highly edited, currently anachronistic printed encyclopedias—such as the </a:t>
            </a:r>
            <a:r>
              <a:rPr lang="en-US" i="1" dirty="0" smtClean="0">
                <a:latin typeface="Garamond"/>
                <a:cs typeface="Garamond"/>
              </a:rPr>
              <a:t>World Book Encyclopedia </a:t>
            </a:r>
            <a:r>
              <a:rPr lang="en-US" dirty="0" smtClean="0">
                <a:latin typeface="Garamond"/>
                <a:cs typeface="Garamond"/>
              </a:rPr>
              <a:t>and the </a:t>
            </a:r>
            <a:r>
              <a:rPr lang="en-US" i="1" dirty="0" smtClean="0">
                <a:latin typeface="Garamond"/>
                <a:cs typeface="Garamond"/>
              </a:rPr>
              <a:t>Encyclopedia Britannica</a:t>
            </a:r>
            <a:r>
              <a:rPr lang="en-US" dirty="0" smtClean="0">
                <a:latin typeface="Garamond"/>
                <a:cs typeface="Garamond"/>
              </a:rPr>
              <a:t>. </a:t>
            </a:r>
            <a:endParaRPr lang="en-US" dirty="0" smtClean="0">
              <a:latin typeface="Garamond"/>
              <a:cs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aramond"/>
              <a:cs typeface="Garamond"/>
            </a:endParaRPr>
          </a:p>
          <a:p>
            <a:pPr>
              <a:lnSpc>
                <a:spcPct val="100000"/>
              </a:lnSpc>
              <a:spcBef>
                <a:spcPts val="0"/>
              </a:spcBef>
              <a:spcAft>
                <a:spcPts val="0"/>
              </a:spcAft>
            </a:pPr>
            <a:r>
              <a:rPr lang="x-none" sz="1200" kern="1200" dirty="0" smtClean="0">
                <a:solidFill>
                  <a:schemeClr val="tx1"/>
                </a:solidFill>
                <a:effectLst/>
                <a:latin typeface="+mn-lt"/>
                <a:ea typeface="+mn-ea"/>
                <a:cs typeface="+mn-cs"/>
              </a:rPr>
              <a:t>Tavares </a:t>
            </a:r>
            <a:r>
              <a:rPr lang="en-US" sz="1200" kern="1200" dirty="0" smtClean="0">
                <a:solidFill>
                  <a:schemeClr val="tx1"/>
                </a:solidFill>
                <a:effectLst/>
                <a:latin typeface="+mn-lt"/>
                <a:ea typeface="+mn-ea"/>
                <a:cs typeface="+mn-cs"/>
              </a:rPr>
              <a:t>remembers having </a:t>
            </a:r>
            <a:r>
              <a:rPr lang="x-none" sz="1200" kern="1200" dirty="0" smtClean="0">
                <a:solidFill>
                  <a:schemeClr val="tx1"/>
                </a:solidFill>
                <a:effectLst/>
                <a:latin typeface="+mn-lt"/>
                <a:ea typeface="+mn-ea"/>
                <a:cs typeface="+mn-cs"/>
              </a:rPr>
              <a:t>o wear white gloves when he read his grandmother’s encyclopedia</a:t>
            </a:r>
            <a:r>
              <a:rPr lang="en-US" sz="1200" kern="1200" dirty="0" smtClean="0">
                <a:solidFill>
                  <a:schemeClr val="tx1"/>
                </a:solidFill>
                <a:effectLst/>
                <a:latin typeface="+mn-lt"/>
                <a:ea typeface="+mn-ea"/>
                <a:cs typeface="+mn-cs"/>
              </a:rPr>
              <a: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 child</a:t>
            </a:r>
            <a:r>
              <a:rPr lang="x-none" sz="1200" kern="1200" dirty="0" smtClean="0">
                <a:solidFill>
                  <a:schemeClr val="tx1"/>
                </a:solidFill>
                <a:effectLst/>
                <a:latin typeface="+mn-lt"/>
                <a:ea typeface="+mn-ea"/>
                <a:cs typeface="+mn-cs"/>
              </a:rPr>
              <a:t>, he wondered who gave the writers of these books the authority to be the final say on the contents, and thus de</a:t>
            </a:r>
            <a:r>
              <a:rPr lang="en-US" sz="1200" kern="1200" dirty="0" smtClean="0">
                <a:solidFill>
                  <a:schemeClr val="tx1"/>
                </a:solidFill>
                <a:effectLst/>
                <a:latin typeface="+mn-lt"/>
                <a:ea typeface="+mn-ea"/>
                <a:cs typeface="+mn-cs"/>
              </a:rPr>
              <a:t>c</a:t>
            </a:r>
            <a:r>
              <a:rPr lang="x-none" sz="1200" kern="1200" dirty="0" smtClean="0">
                <a:solidFill>
                  <a:schemeClr val="tx1"/>
                </a:solidFill>
                <a:effectLst/>
                <a:latin typeface="+mn-lt"/>
                <a:ea typeface="+mn-ea"/>
                <a:cs typeface="+mn-cs"/>
              </a:rPr>
              <a:t>ided to make his own.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aramond"/>
              <a:cs typeface="Garamon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aramond"/>
                <a:cs typeface="Garamond"/>
              </a:rPr>
              <a:t>For </a:t>
            </a:r>
            <a:r>
              <a:rPr lang="en-US" dirty="0" smtClean="0">
                <a:latin typeface="Garamond"/>
                <a:cs typeface="Garamond"/>
              </a:rPr>
              <a:t>his </a:t>
            </a:r>
            <a:r>
              <a:rPr lang="en-US" dirty="0" smtClean="0">
                <a:latin typeface="Garamond"/>
                <a:cs typeface="Garamond"/>
              </a:rPr>
              <a:t>installation </a:t>
            </a:r>
            <a:r>
              <a:rPr lang="en-US" i="1" dirty="0" smtClean="0">
                <a:latin typeface="Garamond"/>
                <a:cs typeface="Garamond"/>
              </a:rPr>
              <a:t>The Encyclopedia of Invisibility</a:t>
            </a:r>
            <a:r>
              <a:rPr lang="en-US" dirty="0" smtClean="0">
                <a:latin typeface="Garamond"/>
                <a:cs typeface="Garamond"/>
              </a:rPr>
              <a:t>, Strachan has appropriated, updated, amended, and added his own entries into a collection of alphabetized listings which themselves make up an alternative history of the unrepresented, the underexplored and the unseen.</a:t>
            </a:r>
          </a:p>
          <a:p>
            <a:endParaRPr lang="en-US" dirty="0"/>
          </a:p>
        </p:txBody>
      </p:sp>
      <p:sp>
        <p:nvSpPr>
          <p:cNvPr id="4" name="Slide Number Placeholder 3"/>
          <p:cNvSpPr>
            <a:spLocks noGrp="1"/>
          </p:cNvSpPr>
          <p:nvPr>
            <p:ph type="sldNum" sz="quarter" idx="10"/>
          </p:nvPr>
        </p:nvSpPr>
        <p:spPr/>
        <p:txBody>
          <a:bodyPr/>
          <a:lstStyle/>
          <a:p>
            <a:fld id="{5CC28524-9E62-41C3-B940-FEDDD46091AB}" type="slidenum">
              <a:rPr lang="en-US" smtClean="0"/>
              <a:t>9</a:t>
            </a:fld>
            <a:endParaRPr lang="en-US"/>
          </a:p>
        </p:txBody>
      </p:sp>
    </p:spTree>
    <p:extLst>
      <p:ext uri="{BB962C8B-B14F-4D97-AF65-F5344CB8AC3E}">
        <p14:creationId xmlns:p14="http://schemas.microsoft.com/office/powerpoint/2010/main" val="9395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A2B78E-0241-486A-8F75-D15E211B2FF5}"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4237102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2B78E-0241-486A-8F75-D15E211B2FF5}"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100983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2B78E-0241-486A-8F75-D15E211B2FF5}"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8756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2B78E-0241-486A-8F75-D15E211B2FF5}"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77864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A2B78E-0241-486A-8F75-D15E211B2FF5}"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111819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A2B78E-0241-486A-8F75-D15E211B2FF5}"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411218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A2B78E-0241-486A-8F75-D15E211B2FF5}"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77958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A2B78E-0241-486A-8F75-D15E211B2FF5}"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293970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2B78E-0241-486A-8F75-D15E211B2FF5}"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247461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2B78E-0241-486A-8F75-D15E211B2FF5}"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422053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2B78E-0241-486A-8F75-D15E211B2FF5}"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CE02A-287F-47B7-920C-A506EDF686C8}" type="slidenum">
              <a:rPr lang="en-US" smtClean="0"/>
              <a:t>‹#›</a:t>
            </a:fld>
            <a:endParaRPr lang="en-US"/>
          </a:p>
        </p:txBody>
      </p:sp>
    </p:spTree>
    <p:extLst>
      <p:ext uri="{BB962C8B-B14F-4D97-AF65-F5344CB8AC3E}">
        <p14:creationId xmlns:p14="http://schemas.microsoft.com/office/powerpoint/2010/main" val="90206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2B78E-0241-486A-8F75-D15E211B2FF5}" type="datetimeFigureOut">
              <a:rPr lang="en-US" smtClean="0"/>
              <a:t>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CE02A-287F-47B7-920C-A506EDF686C8}" type="slidenum">
              <a:rPr lang="en-US" smtClean="0"/>
              <a:t>‹#›</a:t>
            </a:fld>
            <a:endParaRPr lang="en-US"/>
          </a:p>
        </p:txBody>
      </p:sp>
    </p:spTree>
    <p:extLst>
      <p:ext uri="{BB962C8B-B14F-4D97-AF65-F5344CB8AC3E}">
        <p14:creationId xmlns:p14="http://schemas.microsoft.com/office/powerpoint/2010/main" val="41733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505" y="1122363"/>
            <a:ext cx="6641432" cy="2387600"/>
          </a:xfrm>
        </p:spPr>
        <p:txBody>
          <a:bodyPr/>
          <a:lstStyle/>
          <a:p>
            <a:r>
              <a:rPr lang="en-US" b="1" dirty="0"/>
              <a:t>Tavares Strachan </a:t>
            </a:r>
            <a:endParaRPr lang="en-US" dirty="0"/>
          </a:p>
        </p:txBody>
      </p:sp>
      <p:sp>
        <p:nvSpPr>
          <p:cNvPr id="3" name="Subtitle 2"/>
          <p:cNvSpPr>
            <a:spLocks noGrp="1"/>
          </p:cNvSpPr>
          <p:nvPr>
            <p:ph type="subTitle" idx="1"/>
          </p:nvPr>
        </p:nvSpPr>
        <p:spPr>
          <a:xfrm>
            <a:off x="465221" y="3666206"/>
            <a:ext cx="6015790" cy="1655762"/>
          </a:xfrm>
        </p:spPr>
        <p:txBody>
          <a:bodyPr>
            <a:normAutofit/>
          </a:bodyPr>
          <a:lstStyle/>
          <a:p>
            <a:r>
              <a:rPr lang="en-US" sz="3600" i="1" dirty="0"/>
              <a:t>The </a:t>
            </a:r>
            <a:r>
              <a:rPr lang="en-US" sz="3600" i="1" dirty="0" smtClean="0"/>
              <a:t>Visible Turn</a:t>
            </a:r>
            <a:endParaRPr lang="en-US" sz="3600" dirty="0"/>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059" y="63823"/>
            <a:ext cx="4769352" cy="671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81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Tavares </a:t>
            </a:r>
            <a:r>
              <a:rPr lang="en-US" dirty="0" smtClean="0"/>
              <a:t>Strachan: Today</a:t>
            </a:r>
            <a:endParaRPr lang="en-US" dirty="0"/>
          </a:p>
        </p:txBody>
      </p:sp>
      <p:sp>
        <p:nvSpPr>
          <p:cNvPr id="3" name="Content Placeholder 2"/>
          <p:cNvSpPr>
            <a:spLocks noGrp="1"/>
          </p:cNvSpPr>
          <p:nvPr>
            <p:ph idx="1"/>
          </p:nvPr>
        </p:nvSpPr>
        <p:spPr>
          <a:xfrm>
            <a:off x="283660" y="1751013"/>
            <a:ext cx="7182853" cy="4351338"/>
          </a:xfrm>
        </p:spPr>
        <p:txBody>
          <a:bodyPr>
            <a:normAutofit/>
          </a:bodyPr>
          <a:lstStyle/>
          <a:p>
            <a:r>
              <a:rPr lang="en-US" sz="3200" dirty="0"/>
              <a:t>L</a:t>
            </a:r>
            <a:r>
              <a:rPr lang="en-US" sz="3200" dirty="0" smtClean="0"/>
              <a:t>ives </a:t>
            </a:r>
            <a:r>
              <a:rPr lang="en-US" sz="3200" dirty="0"/>
              <a:t>and works in New York and Nassau</a:t>
            </a:r>
          </a:p>
          <a:p>
            <a:r>
              <a:rPr lang="en-US" sz="3200" dirty="0"/>
              <a:t>Conceptual artist</a:t>
            </a:r>
          </a:p>
          <a:p>
            <a:r>
              <a:rPr lang="en-US" sz="3200" dirty="0"/>
              <a:t>Specializes in multi-media installations</a:t>
            </a:r>
          </a:p>
          <a:p>
            <a:r>
              <a:rPr lang="en-US" sz="3200" dirty="0"/>
              <a:t>Areas of interest: science, technology, mythology, history, and </a:t>
            </a:r>
            <a:r>
              <a:rPr lang="en-US" sz="3200" dirty="0" smtClean="0"/>
              <a:t>exploration</a:t>
            </a:r>
          </a:p>
          <a:p>
            <a:r>
              <a:rPr lang="en-US" sz="3200" dirty="0" smtClean="0"/>
              <a:t>Much of his work focuses on giving visibility to the invisible</a:t>
            </a:r>
            <a:endParaRPr lang="en-US" sz="3200" dirty="0"/>
          </a:p>
          <a:p>
            <a:endParaRPr lang="en-US" sz="3200" dirty="0"/>
          </a:p>
        </p:txBody>
      </p:sp>
      <p:pic>
        <p:nvPicPr>
          <p:cNvPr id="4" name="Picture 2" descr="Image result for tavares strac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513" y="499394"/>
            <a:ext cx="4725487" cy="635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45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i="1" dirty="0"/>
              <a:t>The Encyclopedia of Invisibility</a:t>
            </a:r>
            <a:endParaRPr lang="en-US" dirty="0"/>
          </a:p>
        </p:txBody>
      </p:sp>
      <p:sp>
        <p:nvSpPr>
          <p:cNvPr id="5" name="Text Placeholder 4"/>
          <p:cNvSpPr>
            <a:spLocks noGrp="1"/>
          </p:cNvSpPr>
          <p:nvPr>
            <p:ph type="body" idx="1"/>
          </p:nvPr>
        </p:nvSpPr>
        <p:spPr/>
        <p:txBody>
          <a:bodyPr/>
          <a:lstStyle/>
          <a:p>
            <a:pPr algn="r"/>
            <a:endParaRPr lang="en-US" dirty="0"/>
          </a:p>
        </p:txBody>
      </p:sp>
    </p:spTree>
    <p:extLst>
      <p:ext uri="{BB962C8B-B14F-4D97-AF65-F5344CB8AC3E}">
        <p14:creationId xmlns:p14="http://schemas.microsoft.com/office/powerpoint/2010/main" val="156164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260683"/>
            <a:ext cx="6379911" cy="1325563"/>
          </a:xfrm>
        </p:spPr>
        <p:txBody>
          <a:bodyPr/>
          <a:lstStyle/>
          <a:p>
            <a:r>
              <a:rPr lang="en-US" i="1" dirty="0"/>
              <a:t>The Encyclopedia of </a:t>
            </a:r>
            <a:r>
              <a:rPr lang="en-US" i="1" dirty="0" smtClean="0"/>
              <a:t>Invisibility</a:t>
            </a:r>
            <a:endParaRPr lang="en-US" dirty="0"/>
          </a:p>
        </p:txBody>
      </p:sp>
      <p:sp>
        <p:nvSpPr>
          <p:cNvPr id="3" name="Content Placeholder 2"/>
          <p:cNvSpPr>
            <a:spLocks noGrp="1"/>
          </p:cNvSpPr>
          <p:nvPr>
            <p:ph idx="1"/>
          </p:nvPr>
        </p:nvSpPr>
        <p:spPr>
          <a:xfrm>
            <a:off x="288758" y="1825624"/>
            <a:ext cx="4952943" cy="4863933"/>
          </a:xfrm>
        </p:spPr>
        <p:txBody>
          <a:bodyPr>
            <a:normAutofit/>
          </a:bodyPr>
          <a:lstStyle/>
          <a:p>
            <a:r>
              <a:rPr lang="en-US" sz="3000" dirty="0" smtClean="0"/>
              <a:t>2,000-page </a:t>
            </a:r>
            <a:r>
              <a:rPr lang="en-US" sz="3000" dirty="0"/>
              <a:t>encyclopedia featuring information on invisible persons, places, groups, and things the artist has </a:t>
            </a:r>
            <a:r>
              <a:rPr lang="en-US" sz="3000" dirty="0" smtClean="0"/>
              <a:t>collected </a:t>
            </a:r>
            <a:endParaRPr lang="en-US" sz="3000" dirty="0"/>
          </a:p>
          <a:p>
            <a:r>
              <a:rPr lang="en-US" sz="3000" dirty="0" smtClean="0"/>
              <a:t>“</a:t>
            </a:r>
            <a:r>
              <a:rPr lang="en-US" sz="3000" dirty="0"/>
              <a:t>What are we missing?  What are we not seeing?”</a:t>
            </a:r>
          </a:p>
          <a:p>
            <a:pPr marL="0" indent="0">
              <a:buNone/>
            </a:pPr>
            <a:r>
              <a:rPr lang="en-US" sz="3000" dirty="0"/>
              <a:t>      </a:t>
            </a:r>
            <a:r>
              <a:rPr lang="en-US" sz="3000" dirty="0" smtClean="0"/>
              <a:t>   </a:t>
            </a:r>
            <a:r>
              <a:rPr lang="en-US" sz="3000" dirty="0"/>
              <a:t>- Tavares Strachan, 2015</a:t>
            </a:r>
          </a:p>
          <a:p>
            <a:endParaRPr lang="en-US" sz="3000" dirty="0" smtClean="0"/>
          </a:p>
        </p:txBody>
      </p:sp>
      <p:pic>
        <p:nvPicPr>
          <p:cNvPr id="7" name="Picture 6" descr="Excerpts_A_Encyclopedia_Invisibility-page-0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669" y="0"/>
            <a:ext cx="4769352" cy="5925096"/>
          </a:xfrm>
          <a:prstGeom prst="rect">
            <a:avLst/>
          </a:prstGeom>
        </p:spPr>
      </p:pic>
      <p:sp>
        <p:nvSpPr>
          <p:cNvPr id="8" name="Rectangle 7"/>
          <p:cNvSpPr/>
          <p:nvPr/>
        </p:nvSpPr>
        <p:spPr>
          <a:xfrm>
            <a:off x="6668669" y="5925096"/>
            <a:ext cx="5026011" cy="830997"/>
          </a:xfrm>
          <a:prstGeom prst="rect">
            <a:avLst/>
          </a:prstGeom>
        </p:spPr>
        <p:txBody>
          <a:bodyPr wrap="square">
            <a:spAutoFit/>
          </a:bodyPr>
          <a:lstStyle/>
          <a:p>
            <a:r>
              <a:rPr lang="en-US" sz="2400" dirty="0">
                <a:latin typeface="Garamond"/>
                <a:cs typeface="Garamond"/>
              </a:rPr>
              <a:t>(Excerpts of </a:t>
            </a:r>
            <a:r>
              <a:rPr lang="en-US" sz="2400" i="1" dirty="0">
                <a:latin typeface="Garamond"/>
                <a:cs typeface="Garamond"/>
              </a:rPr>
              <a:t>'A' </a:t>
            </a:r>
            <a:r>
              <a:rPr lang="en-US" sz="2400" dirty="0">
                <a:latin typeface="Garamond"/>
                <a:cs typeface="Garamond"/>
              </a:rPr>
              <a:t>from) </a:t>
            </a:r>
            <a:r>
              <a:rPr lang="en-US" sz="2400" i="1" dirty="0">
                <a:latin typeface="Garamond"/>
                <a:cs typeface="Garamond"/>
              </a:rPr>
              <a:t>The Encyclopedia of Invisibility</a:t>
            </a:r>
            <a:r>
              <a:rPr lang="en-US" sz="2400" i="1" dirty="0" smtClean="0">
                <a:latin typeface="Garamond"/>
                <a:cs typeface="Garamond"/>
              </a:rPr>
              <a:t>,; </a:t>
            </a:r>
            <a:r>
              <a:rPr lang="en-US" sz="2400" dirty="0">
                <a:latin typeface="Garamond"/>
                <a:cs typeface="Garamond"/>
              </a:rPr>
              <a:t>Tavares </a:t>
            </a:r>
            <a:r>
              <a:rPr lang="en-US" sz="2400" dirty="0" smtClean="0">
                <a:latin typeface="Garamond"/>
                <a:cs typeface="Garamond"/>
              </a:rPr>
              <a:t>Strachan (2017)</a:t>
            </a:r>
            <a:endParaRPr lang="en-US" sz="2400" dirty="0">
              <a:latin typeface="Garamond"/>
              <a:cs typeface="Garamond"/>
            </a:endParaRPr>
          </a:p>
        </p:txBody>
      </p:sp>
    </p:spTree>
    <p:extLst>
      <p:ext uri="{BB962C8B-B14F-4D97-AF65-F5344CB8AC3E}">
        <p14:creationId xmlns:p14="http://schemas.microsoft.com/office/powerpoint/2010/main" val="3351392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cdn.shopify.com/s/files/1/1971/4535/files/tavares-strachan-carey-melnichuk-9_2048x2048.jpg?v=15188077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101" y="240632"/>
            <a:ext cx="9570657" cy="635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51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642" y="4908885"/>
            <a:ext cx="10940716" cy="1764631"/>
          </a:xfrm>
        </p:spPr>
        <p:txBody>
          <a:bodyPr>
            <a:normAutofit/>
          </a:bodyPr>
          <a:lstStyle/>
          <a:p>
            <a:pPr marL="0" indent="0">
              <a:buNone/>
            </a:pPr>
            <a:r>
              <a:rPr lang="en-US" dirty="0"/>
              <a:t>Strachan: “For me, an encyclopedia is a fundamental paradox: the premise of it is it’s a place where most knowledge will be kept. So, we just went through the process of looking and seeing what has been left out of encyclopedias to examine how cultures are really constructed</a:t>
            </a:r>
            <a:r>
              <a:rPr lang="en-US" dirty="0" smtClean="0"/>
              <a:t>…”</a:t>
            </a:r>
            <a:endParaRPr lang="en-US" dirty="0"/>
          </a:p>
        </p:txBody>
      </p:sp>
      <p:pic>
        <p:nvPicPr>
          <p:cNvPr id="4" name="Picture 2" descr="Image result for tavares strachan The Encyclopedia of Invisibility"/>
          <p:cNvPicPr>
            <a:picLocks noChangeAspect="1" noChangeArrowheads="1"/>
          </p:cNvPicPr>
          <p:nvPr/>
        </p:nvPicPr>
        <p:blipFill rotWithShape="1">
          <a:blip r:embed="rId3">
            <a:extLst>
              <a:ext uri="{28A0092B-C50C-407E-A947-70E740481C1C}">
                <a14:useLocalDpi xmlns:a14="http://schemas.microsoft.com/office/drawing/2010/main" val="0"/>
              </a:ext>
            </a:extLst>
          </a:blip>
          <a:srcRect l="12908" t="14171" r="12024" b="19218"/>
          <a:stretch/>
        </p:blipFill>
        <p:spPr bwMode="auto">
          <a:xfrm>
            <a:off x="2005263" y="129493"/>
            <a:ext cx="7892716" cy="466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429" y="3490412"/>
            <a:ext cx="10515600" cy="2852737"/>
          </a:xfrm>
        </p:spPr>
        <p:txBody>
          <a:bodyPr/>
          <a:lstStyle/>
          <a:p>
            <a:pPr algn="r"/>
            <a:r>
              <a:rPr lang="en-US" i="1" dirty="0"/>
              <a:t>Constellation Experiment</a:t>
            </a:r>
            <a:r>
              <a:rPr lang="en-US" dirty="0"/>
              <a:t> </a:t>
            </a:r>
            <a:r>
              <a:rPr lang="en-US" dirty="0" smtClean="0"/>
              <a:t>series</a:t>
            </a:r>
            <a:endParaRPr lang="en-US" dirty="0"/>
          </a:p>
        </p:txBody>
      </p:sp>
      <p:pic>
        <p:nvPicPr>
          <p:cNvPr id="5122" name="Picture 2" descr="Image result for Tavares Strachan Constellation ExperimentÂ s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553" y="1481805"/>
            <a:ext cx="4769351" cy="317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28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90937" cy="1325563"/>
          </a:xfrm>
        </p:spPr>
        <p:txBody>
          <a:bodyPr/>
          <a:lstStyle/>
          <a:p>
            <a:r>
              <a:rPr lang="en-US" i="1" dirty="0"/>
              <a:t>Mathew Henson </a:t>
            </a:r>
            <a:r>
              <a:rPr lang="en-US" dirty="0"/>
              <a:t>(2012</a:t>
            </a:r>
            <a:r>
              <a:rPr lang="en-US" dirty="0" smtClean="0"/>
              <a:t>)</a:t>
            </a:r>
            <a:endParaRPr lang="en-US" dirty="0"/>
          </a:p>
        </p:txBody>
      </p:sp>
      <p:sp>
        <p:nvSpPr>
          <p:cNvPr id="3" name="Content Placeholder 2"/>
          <p:cNvSpPr>
            <a:spLocks noGrp="1"/>
          </p:cNvSpPr>
          <p:nvPr>
            <p:ph idx="1"/>
          </p:nvPr>
        </p:nvSpPr>
        <p:spPr/>
        <p:txBody>
          <a:bodyPr/>
          <a:lstStyle/>
          <a:p>
            <a:endParaRPr lang="en-US" dirty="0"/>
          </a:p>
          <a:p>
            <a:pPr marL="0" indent="0">
              <a:buNone/>
            </a:pPr>
            <a:r>
              <a:rPr lang="en-US" i="1" dirty="0"/>
              <a:t>Constellation Experiment</a:t>
            </a:r>
            <a:r>
              <a:rPr lang="en-US" dirty="0"/>
              <a:t> series</a:t>
            </a:r>
            <a:endParaRPr lang="en-US" dirty="0" smtClean="0"/>
          </a:p>
          <a:p>
            <a:pPr marL="0" indent="0">
              <a:buNone/>
            </a:pPr>
            <a:r>
              <a:rPr lang="en-US" dirty="0" smtClean="0"/>
              <a:t>Light </a:t>
            </a:r>
            <a:r>
              <a:rPr lang="en-US" dirty="0"/>
              <a:t>box</a:t>
            </a:r>
            <a:br>
              <a:rPr lang="en-US" dirty="0"/>
            </a:br>
            <a:r>
              <a:rPr lang="en-US" dirty="0"/>
              <a:t>152.4 x101.6 x 5.1 cm</a:t>
            </a:r>
            <a:br>
              <a:rPr lang="en-US" dirty="0"/>
            </a:br>
            <a:endParaRPr lang="en-US" dirty="0"/>
          </a:p>
        </p:txBody>
      </p:sp>
      <p:pic>
        <p:nvPicPr>
          <p:cNvPr id="2050" name="Picture 2" descr="Image result for tavares strac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937" y="0"/>
            <a:ext cx="5358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883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omeranz-collection.com/sites/default/files/Tavares%20Strachan%20statement%20M%20Henson%20detail_72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20" y="0"/>
            <a:ext cx="10876548" cy="687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85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758" y="1709738"/>
            <a:ext cx="6486692" cy="2852737"/>
          </a:xfrm>
        </p:spPr>
        <p:txBody>
          <a:bodyPr/>
          <a:lstStyle/>
          <a:p>
            <a:pPr algn="r"/>
            <a:r>
              <a:rPr lang="en-US" i="1" dirty="0" smtClean="0"/>
              <a:t>The Invisibles </a:t>
            </a:r>
            <a:r>
              <a:rPr lang="en-US" dirty="0" smtClean="0"/>
              <a:t>series</a:t>
            </a:r>
            <a:endParaRPr lang="en-US" dirty="0"/>
          </a:p>
        </p:txBody>
      </p:sp>
      <p:sp>
        <p:nvSpPr>
          <p:cNvPr id="3" name="Text Placeholder 2"/>
          <p:cNvSpPr>
            <a:spLocks noGrp="1"/>
          </p:cNvSpPr>
          <p:nvPr>
            <p:ph type="body" idx="1"/>
          </p:nvPr>
        </p:nvSpPr>
        <p:spPr/>
        <p:txBody>
          <a:bodyPr>
            <a:normAutofit/>
          </a:bodyPr>
          <a:lstStyle/>
          <a:p>
            <a:pPr algn="r"/>
            <a:r>
              <a:rPr lang="en-US" sz="3600" dirty="0" smtClean="0"/>
              <a:t>2014-2015</a:t>
            </a:r>
            <a:endParaRPr lang="en-US" sz="3600" dirty="0"/>
          </a:p>
        </p:txBody>
      </p:sp>
      <p:pic>
        <p:nvPicPr>
          <p:cNvPr id="7170" name="Picture 2" descr="Image result for double helix structure"/>
          <p:cNvPicPr>
            <a:picLocks noChangeAspect="1" noChangeArrowheads="1"/>
          </p:cNvPicPr>
          <p:nvPr/>
        </p:nvPicPr>
        <p:blipFill rotWithShape="1">
          <a:blip r:embed="rId3">
            <a:extLst>
              <a:ext uri="{28A0092B-C50C-407E-A947-70E740481C1C}">
                <a14:useLocalDpi xmlns:a14="http://schemas.microsoft.com/office/drawing/2010/main" val="0"/>
              </a:ext>
            </a:extLst>
          </a:blip>
          <a:srcRect l="32332" r="25327"/>
          <a:stretch/>
        </p:blipFill>
        <p:spPr bwMode="auto">
          <a:xfrm>
            <a:off x="465221" y="850232"/>
            <a:ext cx="4086832" cy="542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95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946" y="306010"/>
            <a:ext cx="6271253" cy="627125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81526" y="3168920"/>
            <a:ext cx="51134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dirty="0" smtClean="0"/>
              <a:t>Rosalind </a:t>
            </a:r>
            <a:r>
              <a:rPr lang="en-US" dirty="0" smtClean="0"/>
              <a:t>(2014-2015)</a:t>
            </a:r>
            <a:endParaRPr lang="en-US" dirty="0"/>
          </a:p>
        </p:txBody>
      </p:sp>
    </p:spTree>
    <p:extLst>
      <p:ext uri="{BB962C8B-B14F-4D97-AF65-F5344CB8AC3E}">
        <p14:creationId xmlns:p14="http://schemas.microsoft.com/office/powerpoint/2010/main" val="167660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brooklynrail.org/article_image/image/22617/Carrier-Carnegi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237" y="344820"/>
            <a:ext cx="8988425" cy="598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26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osali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68" r="-47"/>
          <a:stretch/>
        </p:blipFill>
        <p:spPr>
          <a:xfrm>
            <a:off x="256674" y="224892"/>
            <a:ext cx="3660209" cy="5508000"/>
          </a:xfrm>
        </p:spPr>
      </p:pic>
      <p:sp>
        <p:nvSpPr>
          <p:cNvPr id="7" name="Rectangle 6"/>
          <p:cNvSpPr/>
          <p:nvPr/>
        </p:nvSpPr>
        <p:spPr>
          <a:xfrm>
            <a:off x="256674" y="6051112"/>
            <a:ext cx="11935326" cy="584775"/>
          </a:xfrm>
          <a:prstGeom prst="rect">
            <a:avLst/>
          </a:prstGeom>
        </p:spPr>
        <p:txBody>
          <a:bodyPr wrap="square">
            <a:spAutoFit/>
          </a:bodyPr>
          <a:lstStyle/>
          <a:p>
            <a:pPr algn="ctr"/>
            <a:r>
              <a:rPr lang="en-US" sz="3200" i="1" dirty="0">
                <a:latin typeface="Garamond"/>
                <a:cs typeface="Garamond"/>
              </a:rPr>
              <a:t>The Invisibles (Rosalind </a:t>
            </a:r>
            <a:r>
              <a:rPr lang="en-US" sz="3200" i="1" dirty="0" smtClean="0">
                <a:latin typeface="Garamond"/>
                <a:cs typeface="Garamond"/>
              </a:rPr>
              <a:t>Franklin)</a:t>
            </a:r>
            <a:r>
              <a:rPr lang="en-US" sz="3200" dirty="0">
                <a:latin typeface="Garamond"/>
                <a:cs typeface="Garamond"/>
              </a:rPr>
              <a:t> </a:t>
            </a:r>
            <a:r>
              <a:rPr lang="en-US" sz="3200" dirty="0" smtClean="0">
                <a:latin typeface="Garamond"/>
                <a:cs typeface="Garamond"/>
              </a:rPr>
              <a:t>(2014-2015)</a:t>
            </a:r>
            <a:endParaRPr lang="en-US" sz="3200" i="1" dirty="0">
              <a:latin typeface="Garamond"/>
              <a:cs typeface="Garamond"/>
            </a:endParaRPr>
          </a:p>
        </p:txBody>
      </p:sp>
      <p:pic>
        <p:nvPicPr>
          <p:cNvPr id="2050" name="Picture 2" descr="Tavares Strachan, The Invisibles (Rosalind Franklin), 2014-2015, Cricket bat, mineral oil, Plexiglas, glass, w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189" y="224892"/>
            <a:ext cx="3671999" cy="550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avares Strachan, The Invisibles (Rosalind Franklin), 2014-2015 Microscope, mineral oil, Plexiglas, glass, wo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7495" y="224892"/>
            <a:ext cx="3672000" cy="5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943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r>
              <a:rPr lang="en-US" sz="3600" dirty="0" smtClean="0"/>
              <a:t>“Tavares </a:t>
            </a:r>
            <a:r>
              <a:rPr lang="en-US" sz="3600" dirty="0"/>
              <a:t>Strachan edits history by placing</a:t>
            </a:r>
            <a:r>
              <a:rPr lang="en-US" sz="3600" b="1" dirty="0"/>
              <a:t/>
            </a:r>
            <a:br>
              <a:rPr lang="en-US" sz="3600" b="1" dirty="0"/>
            </a:br>
            <a:r>
              <a:rPr lang="en-US" sz="3600" dirty="0"/>
              <a:t>Tupac Shakur’s name on the Carnegie Museum of </a:t>
            </a:r>
            <a:r>
              <a:rPr lang="en-US" sz="3600" dirty="0" smtClean="0"/>
              <a:t>Art”</a:t>
            </a:r>
            <a:endParaRPr lang="en-US" sz="3600" dirty="0"/>
          </a:p>
        </p:txBody>
      </p:sp>
      <p:sp>
        <p:nvSpPr>
          <p:cNvPr id="3" name="Content Placeholder 2"/>
          <p:cNvSpPr>
            <a:spLocks noGrp="1"/>
          </p:cNvSpPr>
          <p:nvPr>
            <p:ph idx="1"/>
          </p:nvPr>
        </p:nvSpPr>
        <p:spPr>
          <a:xfrm>
            <a:off x="838200" y="1825624"/>
            <a:ext cx="10515600" cy="5032375"/>
          </a:xfrm>
        </p:spPr>
        <p:txBody>
          <a:bodyPr/>
          <a:lstStyle/>
          <a:p>
            <a:pPr marL="514350" indent="-514350">
              <a:buAutoNum type="arabicPeriod"/>
            </a:pPr>
            <a:r>
              <a:rPr lang="en-US" dirty="0" smtClean="0"/>
              <a:t>To what three fields was the </a:t>
            </a:r>
            <a:r>
              <a:rPr lang="en-US" dirty="0"/>
              <a:t>Carnegie Museum of Art </a:t>
            </a:r>
            <a:r>
              <a:rPr lang="en-US" dirty="0" smtClean="0"/>
              <a:t> dedicated?</a:t>
            </a:r>
          </a:p>
          <a:p>
            <a:pPr marL="514350" indent="-514350">
              <a:buAutoNum type="arabicPeriod"/>
            </a:pPr>
            <a:r>
              <a:rPr lang="en-US" dirty="0" smtClean="0"/>
              <a:t>Who are some of the well-known people whose names are etched on the outside of the building?</a:t>
            </a:r>
          </a:p>
          <a:p>
            <a:pPr marL="514350" indent="-514350">
              <a:buAutoNum type="arabicPeriod"/>
            </a:pPr>
            <a:r>
              <a:rPr lang="en-US" dirty="0" smtClean="0"/>
              <a:t>What are some examples of people’s names Strachan included in neon lights?</a:t>
            </a:r>
          </a:p>
          <a:p>
            <a:pPr marL="514350" indent="-514350">
              <a:buAutoNum type="arabicPeriod"/>
            </a:pPr>
            <a:r>
              <a:rPr lang="en-US" dirty="0" smtClean="0"/>
              <a:t>In addition to the names Strachan installed in neon and placed on the building, what phrase did he also include?</a:t>
            </a:r>
          </a:p>
          <a:p>
            <a:pPr marL="514350" indent="-514350">
              <a:buAutoNum type="arabicPeriod"/>
            </a:pPr>
            <a:r>
              <a:rPr lang="en-US" dirty="0" smtClean="0"/>
              <a:t>How did the artist involve children in the exhibition opening?</a:t>
            </a:r>
          </a:p>
          <a:p>
            <a:pPr marL="514350" indent="-514350">
              <a:buAutoNum type="arabicPeriod"/>
            </a:pPr>
            <a:r>
              <a:rPr lang="en-US" dirty="0" smtClean="0"/>
              <a:t>Imagine you are one of Strachan’s assistants: create a list of 3-5 individuals you believe should be included in the art project.</a:t>
            </a:r>
          </a:p>
          <a:p>
            <a:pPr marL="514350" indent="-514350">
              <a:buAutoNum type="arabicPeriod"/>
            </a:pPr>
            <a:endParaRPr lang="en-US" dirty="0"/>
          </a:p>
        </p:txBody>
      </p:sp>
    </p:spTree>
    <p:extLst>
      <p:ext uri="{BB962C8B-B14F-4D97-AF65-F5344CB8AC3E}">
        <p14:creationId xmlns:p14="http://schemas.microsoft.com/office/powerpoint/2010/main" val="15728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3980"/>
            <a:ext cx="7455568" cy="5951620"/>
          </a:xfrm>
        </p:spPr>
        <p:txBody>
          <a:bodyPr>
            <a:normAutofit/>
          </a:bodyPr>
          <a:lstStyle/>
          <a:p>
            <a:pPr marL="0" indent="0">
              <a:buNone/>
            </a:pPr>
            <a:r>
              <a:rPr lang="en-US" sz="3400" dirty="0"/>
              <a:t>“We’ve got to find our own way of putting the pieces together, </a:t>
            </a:r>
            <a:r>
              <a:rPr lang="en-US" sz="3400" dirty="0" smtClean="0"/>
              <a:t>deciding </a:t>
            </a:r>
            <a:r>
              <a:rPr lang="en-US" sz="3400" dirty="0"/>
              <a:t>what’s important and what will, inevitably, be left out.”</a:t>
            </a:r>
          </a:p>
          <a:p>
            <a:pPr marL="0" indent="0">
              <a:buNone/>
            </a:pPr>
            <a:r>
              <a:rPr lang="en-US" sz="3400" dirty="0"/>
              <a:t> </a:t>
            </a:r>
          </a:p>
          <a:p>
            <a:pPr marL="0" indent="0">
              <a:buNone/>
            </a:pPr>
            <a:r>
              <a:rPr lang="en-US" sz="3400" dirty="0" smtClean="0"/>
              <a:t>THINK &amp; WRITE:</a:t>
            </a:r>
          </a:p>
          <a:p>
            <a:pPr marL="0" indent="0">
              <a:buNone/>
            </a:pPr>
            <a:r>
              <a:rPr lang="en-US" sz="3400" i="1" dirty="0" smtClean="0"/>
              <a:t>If </a:t>
            </a:r>
            <a:r>
              <a:rPr lang="en-US" sz="3400" i="1" dirty="0"/>
              <a:t>you were to make a list of 10 things, events</a:t>
            </a:r>
            <a:r>
              <a:rPr lang="en-US" sz="3400" i="1" dirty="0" smtClean="0"/>
              <a:t>, places, </a:t>
            </a:r>
            <a:r>
              <a:rPr lang="en-US" sz="3400" i="1" dirty="0"/>
              <a:t>and/or people that define who you are and what you hold dear, what would they be?</a:t>
            </a:r>
            <a:endParaRPr lang="en-US" sz="3400" dirty="0"/>
          </a:p>
          <a:p>
            <a:endParaRPr lang="en-US" sz="3400" dirty="0"/>
          </a:p>
        </p:txBody>
      </p:sp>
      <p:pic>
        <p:nvPicPr>
          <p:cNvPr id="3074" name="Picture 2" descr="Image result for think and wr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069" y="1728370"/>
            <a:ext cx="4528439" cy="223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95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scontent-mia3-2.xx.fbcdn.net/v/t1.0-9/44936546_1960805034000211_4841864864987086848_n.jpg?_nc_cat=109&amp;_nc_ht=scontent-mia3-2.xx&amp;oh=a6adbf5e5017ccb6815576b45bd6e7a7&amp;oe=5C664C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4622"/>
            <a:ext cx="12192000" cy="463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1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tail of Tavares Strachan's 'The Encyclopedia of Invisibility.' Sombath Somphone, honored for his work in rural and agricultural development in Laos, was for unknown reasons detained by Laotian police in 2014 and hasn't been seen si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797" y="350885"/>
            <a:ext cx="9296525" cy="62103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sombath som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00" y="1636909"/>
            <a:ext cx="5747921" cy="429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1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aos asi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38" y="721896"/>
            <a:ext cx="7048442" cy="529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ombath som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786" y="1623428"/>
            <a:ext cx="3999330" cy="399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72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rnegie museum strachan facade e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13" y="293443"/>
            <a:ext cx="6096000" cy="4562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negie museum strachan facade e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57" y="1250303"/>
            <a:ext cx="8407343" cy="560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0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Jack Johnson</a:t>
            </a:r>
          </a:p>
        </p:txBody>
      </p:sp>
      <p:sp>
        <p:nvSpPr>
          <p:cNvPr id="3" name="Content Placeholder 2"/>
          <p:cNvSpPr>
            <a:spLocks noGrp="1"/>
          </p:cNvSpPr>
          <p:nvPr>
            <p:ph sz="half" idx="1"/>
          </p:nvPr>
        </p:nvSpPr>
        <p:spPr>
          <a:xfrm>
            <a:off x="838200" y="1825624"/>
            <a:ext cx="5181600" cy="5032375"/>
          </a:xfrm>
        </p:spPr>
        <p:txBody>
          <a:bodyPr>
            <a:normAutofit fontScale="92500" lnSpcReduction="10000"/>
          </a:bodyPr>
          <a:lstStyle/>
          <a:p>
            <a:pPr marL="0" indent="0">
              <a:buNone/>
            </a:pPr>
            <a:r>
              <a:rPr lang="en-US" dirty="0"/>
              <a:t>Strachan: “I remember I first heard of the boxer, Jack Johnson, when I was a 24 year old graduate student. He was an American boxer who, at the height of the Jim Crow era, became the first black world heavyweight boxing champion (1908–1915</a:t>
            </a:r>
            <a:r>
              <a:rPr lang="en-US" dirty="0" smtClean="0"/>
              <a:t>)…</a:t>
            </a:r>
            <a:r>
              <a:rPr lang="en-US" dirty="0"/>
              <a:t>Among his other achievements, he patented a wrench in his workshop. The Carnegie Museum of Art now includes the name of Jack Johnson on its building </a:t>
            </a:r>
            <a:r>
              <a:rPr lang="en-US" dirty="0" smtClean="0"/>
              <a:t>fa</a:t>
            </a:r>
            <a:r>
              <a:rPr lang="en-US" dirty="0"/>
              <a:t>ç</a:t>
            </a:r>
            <a:r>
              <a:rPr lang="en-US" dirty="0" smtClean="0"/>
              <a:t>ade</a:t>
            </a:r>
            <a:r>
              <a:rPr lang="en-US" dirty="0"/>
              <a:t>, along with 60 other names of once invisible </a:t>
            </a:r>
            <a:r>
              <a:rPr lang="en-US" dirty="0" smtClean="0"/>
              <a:t>people…”</a:t>
            </a:r>
            <a:endParaRPr lang="en-US" dirty="0"/>
          </a:p>
        </p:txBody>
      </p:sp>
      <p:pic>
        <p:nvPicPr>
          <p:cNvPr id="12290" name="Picture 2" descr="Image result for jack johnson boxe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319380"/>
            <a:ext cx="5744334" cy="323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5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6500" dirty="0" smtClean="0"/>
              <a:t>Tavares Strachan:</a:t>
            </a:r>
            <a:endParaRPr lang="en-US" sz="6500" dirty="0"/>
          </a:p>
        </p:txBody>
      </p:sp>
      <p:sp>
        <p:nvSpPr>
          <p:cNvPr id="3" name="Text Placeholder 2"/>
          <p:cNvSpPr>
            <a:spLocks noGrp="1"/>
          </p:cNvSpPr>
          <p:nvPr>
            <p:ph type="body" idx="1"/>
          </p:nvPr>
        </p:nvSpPr>
        <p:spPr/>
        <p:txBody>
          <a:bodyPr>
            <a:normAutofit/>
          </a:bodyPr>
          <a:lstStyle/>
          <a:p>
            <a:pPr algn="r"/>
            <a:r>
              <a:rPr lang="en-US" sz="4200" dirty="0" smtClean="0"/>
              <a:t>A Brief Biography</a:t>
            </a:r>
            <a:endParaRPr lang="en-US" sz="4200" dirty="0"/>
          </a:p>
        </p:txBody>
      </p:sp>
      <p:pic>
        <p:nvPicPr>
          <p:cNvPr id="4" name="Picture 2" descr="Image result for tavares strac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06" y="2100931"/>
            <a:ext cx="4655525" cy="349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13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Tavares Strachan (b. 1979): Background</a:t>
            </a:r>
            <a:endParaRPr lang="en-US" dirty="0"/>
          </a:p>
        </p:txBody>
      </p:sp>
      <p:sp>
        <p:nvSpPr>
          <p:cNvPr id="3" name="Content Placeholder 2"/>
          <p:cNvSpPr>
            <a:spLocks noGrp="1"/>
          </p:cNvSpPr>
          <p:nvPr>
            <p:ph idx="1"/>
          </p:nvPr>
        </p:nvSpPr>
        <p:spPr>
          <a:xfrm>
            <a:off x="212558" y="1729039"/>
            <a:ext cx="7070558" cy="5128961"/>
          </a:xfrm>
        </p:spPr>
        <p:txBody>
          <a:bodyPr>
            <a:normAutofit fontScale="92500"/>
          </a:bodyPr>
          <a:lstStyle/>
          <a:p>
            <a:r>
              <a:rPr lang="en-US" sz="3100" dirty="0" smtClean="0"/>
              <a:t>Born in Nassau</a:t>
            </a:r>
            <a:r>
              <a:rPr lang="en-US" sz="3100" dirty="0"/>
              <a:t>, </a:t>
            </a:r>
            <a:r>
              <a:rPr lang="en-US" sz="3100" dirty="0" smtClean="0"/>
              <a:t>Bahamas</a:t>
            </a:r>
          </a:p>
          <a:p>
            <a:r>
              <a:rPr lang="en-US" sz="3100" dirty="0" smtClean="0"/>
              <a:t>Childhood: </a:t>
            </a:r>
          </a:p>
          <a:p>
            <a:pPr lvl="1"/>
            <a:r>
              <a:rPr lang="en-US" sz="3100" dirty="0" smtClean="0"/>
              <a:t>did not have access </a:t>
            </a:r>
            <a:r>
              <a:rPr lang="en-US" sz="3100" dirty="0"/>
              <a:t>to the masterpieces of Western </a:t>
            </a:r>
            <a:r>
              <a:rPr lang="en-US" sz="3100" dirty="0" smtClean="0"/>
              <a:t>art;</a:t>
            </a:r>
          </a:p>
          <a:p>
            <a:pPr lvl="1"/>
            <a:r>
              <a:rPr lang="en-US" sz="3100" dirty="0"/>
              <a:t>g</a:t>
            </a:r>
            <a:r>
              <a:rPr lang="en-US" sz="3100" dirty="0" smtClean="0"/>
              <a:t>ained much of his knowledge pf the outside world through highly </a:t>
            </a:r>
            <a:r>
              <a:rPr lang="en-US" sz="3100" dirty="0"/>
              <a:t>edited, printed </a:t>
            </a:r>
            <a:r>
              <a:rPr lang="en-US" sz="3100" dirty="0" smtClean="0"/>
              <a:t>encyclopedias (e.g., the        </a:t>
            </a:r>
            <a:r>
              <a:rPr lang="en-US" sz="3100" i="1" dirty="0" smtClean="0"/>
              <a:t>World </a:t>
            </a:r>
            <a:r>
              <a:rPr lang="en-US" sz="3100" i="1" dirty="0"/>
              <a:t>Book Encyclopedia </a:t>
            </a:r>
            <a:r>
              <a:rPr lang="en-US" sz="3100" dirty="0"/>
              <a:t>and the </a:t>
            </a:r>
            <a:r>
              <a:rPr lang="en-US" sz="3100" i="1" dirty="0"/>
              <a:t>Encyclopedia </a:t>
            </a:r>
            <a:r>
              <a:rPr lang="en-US" sz="3100" i="1" dirty="0" smtClean="0"/>
              <a:t>Britannica</a:t>
            </a:r>
            <a:r>
              <a:rPr lang="en-US" sz="3100" dirty="0" smtClean="0"/>
              <a:t>) </a:t>
            </a:r>
          </a:p>
          <a:p>
            <a:r>
              <a:rPr lang="en-US" sz="3100" dirty="0" smtClean="0"/>
              <a:t>BFA , </a:t>
            </a:r>
            <a:r>
              <a:rPr lang="en-US" sz="3200" dirty="0"/>
              <a:t> </a:t>
            </a:r>
            <a:r>
              <a:rPr lang="en-US" sz="3200" dirty="0" smtClean="0"/>
              <a:t>Rhode </a:t>
            </a:r>
            <a:r>
              <a:rPr lang="en-US" sz="3200" dirty="0"/>
              <a:t>Island School of </a:t>
            </a:r>
            <a:r>
              <a:rPr lang="en-US" sz="3200" dirty="0" smtClean="0"/>
              <a:t>Design (2003)</a:t>
            </a:r>
            <a:endParaRPr lang="en-US" sz="3100" dirty="0" smtClean="0"/>
          </a:p>
          <a:p>
            <a:r>
              <a:rPr lang="en-US" sz="3100" dirty="0" smtClean="0"/>
              <a:t>MFA, Yale University (2006)</a:t>
            </a:r>
          </a:p>
        </p:txBody>
      </p:sp>
      <p:pic>
        <p:nvPicPr>
          <p:cNvPr id="1026" name="Picture 2" descr="Image result for nassau, bahamas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641" y="4090737"/>
            <a:ext cx="4361728" cy="2453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mia3-2.xx.fbcdn.net/v/t1.0-1/p200x200/39091713_1863245410422841_6128950002480840704_n.jpg?_nc_cat=109&amp;_nc_ht=scontent-mia3-2.xx&amp;oh=df78f19ca328172631536f106e6c637c&amp;oe=5C6E7B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5385" y="1523999"/>
            <a:ext cx="2346993" cy="234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63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1926</Words>
  <Application>Microsoft Office PowerPoint</Application>
  <PresentationFormat>Widescreen</PresentationFormat>
  <Paragraphs>144</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Garamond</vt:lpstr>
      <vt:lpstr>Office Theme</vt:lpstr>
      <vt:lpstr>Tavares Strachan </vt:lpstr>
      <vt:lpstr>PowerPoint Presentation</vt:lpstr>
      <vt:lpstr>PowerPoint Presentation</vt:lpstr>
      <vt:lpstr>PowerPoint Presentation</vt:lpstr>
      <vt:lpstr>PowerPoint Presentation</vt:lpstr>
      <vt:lpstr>PowerPoint Presentation</vt:lpstr>
      <vt:lpstr>Jack Johnson</vt:lpstr>
      <vt:lpstr>Tavares Strachan:</vt:lpstr>
      <vt:lpstr>Tavares Strachan (b. 1979): Background</vt:lpstr>
      <vt:lpstr>Tavares Strachan: Today</vt:lpstr>
      <vt:lpstr>The Encyclopedia of Invisibility</vt:lpstr>
      <vt:lpstr>The Encyclopedia of Invisibility</vt:lpstr>
      <vt:lpstr>PowerPoint Presentation</vt:lpstr>
      <vt:lpstr>PowerPoint Presentation</vt:lpstr>
      <vt:lpstr>Constellation Experiment series</vt:lpstr>
      <vt:lpstr>Mathew Henson (2012)</vt:lpstr>
      <vt:lpstr>PowerPoint Presentation</vt:lpstr>
      <vt:lpstr>The Invisibles series</vt:lpstr>
      <vt:lpstr>PowerPoint Presentation</vt:lpstr>
      <vt:lpstr>PowerPoint Presentation</vt:lpstr>
      <vt:lpstr>“Tavares Strachan edits history by placing Tupac Shakur’s name on the Carnegie Museum of Art”</vt:lpstr>
      <vt:lpstr>PowerPoint Presentation</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Tavares Strachan </dc:title>
  <dc:creator>Cruz, Barbara</dc:creator>
  <cp:lastModifiedBy>Cruz, Barbara</cp:lastModifiedBy>
  <cp:revision>45</cp:revision>
  <dcterms:created xsi:type="dcterms:W3CDTF">2018-11-19T16:37:37Z</dcterms:created>
  <dcterms:modified xsi:type="dcterms:W3CDTF">2019-01-13T15:57:53Z</dcterms:modified>
</cp:coreProperties>
</file>